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sldIdLst>
    <p:sldId id="256" r:id="rId3"/>
    <p:sldId id="257" r:id="rId4"/>
    <p:sldId id="258" r:id="rId5"/>
    <p:sldId id="259" r:id="rId6"/>
    <p:sldId id="260" r:id="rId7"/>
    <p:sldId id="261" r:id="rId8"/>
    <p:sldId id="262" r:id="rId9"/>
  </p:sldIdLst>
  <p:sldSz cx="30600650" cy="35999738"/>
  <p:notesSz cx="7559675" cy="106918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6" d="100"/>
          <a:sy n="16" d="100"/>
        </p:scale>
        <p:origin x="2227"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1530000" y="1436040"/>
            <a:ext cx="27540000" cy="601128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24" name="PlaceHolder 2"/>
          <p:cNvSpPr>
            <a:spLocks noGrp="1"/>
          </p:cNvSpPr>
          <p:nvPr>
            <p:ph type="body"/>
          </p:nvPr>
        </p:nvSpPr>
        <p:spPr>
          <a:xfrm>
            <a:off x="1530000" y="8423640"/>
            <a:ext cx="27540000" cy="995940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25" name="PlaceHolder 3"/>
          <p:cNvSpPr>
            <a:spLocks noGrp="1"/>
          </p:cNvSpPr>
          <p:nvPr>
            <p:ph type="body"/>
          </p:nvPr>
        </p:nvSpPr>
        <p:spPr>
          <a:xfrm>
            <a:off x="1530000" y="19329480"/>
            <a:ext cx="27540000" cy="995940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1530000" y="1436040"/>
            <a:ext cx="27540000" cy="601128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27" name="PlaceHolder 2"/>
          <p:cNvSpPr>
            <a:spLocks noGrp="1"/>
          </p:cNvSpPr>
          <p:nvPr>
            <p:ph type="body"/>
          </p:nvPr>
        </p:nvSpPr>
        <p:spPr>
          <a:xfrm>
            <a:off x="1530000" y="8423640"/>
            <a:ext cx="13439160" cy="995940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28" name="PlaceHolder 3"/>
          <p:cNvSpPr>
            <a:spLocks noGrp="1"/>
          </p:cNvSpPr>
          <p:nvPr>
            <p:ph type="body"/>
          </p:nvPr>
        </p:nvSpPr>
        <p:spPr>
          <a:xfrm>
            <a:off x="15641640" y="8423640"/>
            <a:ext cx="13439160" cy="995940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29" name="PlaceHolder 4"/>
          <p:cNvSpPr>
            <a:spLocks noGrp="1"/>
          </p:cNvSpPr>
          <p:nvPr>
            <p:ph type="body"/>
          </p:nvPr>
        </p:nvSpPr>
        <p:spPr>
          <a:xfrm>
            <a:off x="15641640" y="19329480"/>
            <a:ext cx="13439160" cy="995940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30" name="PlaceHolder 5"/>
          <p:cNvSpPr>
            <a:spLocks noGrp="1"/>
          </p:cNvSpPr>
          <p:nvPr>
            <p:ph type="body"/>
          </p:nvPr>
        </p:nvSpPr>
        <p:spPr>
          <a:xfrm>
            <a:off x="1530000" y="19329480"/>
            <a:ext cx="13439160" cy="995940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1530000" y="1436040"/>
            <a:ext cx="27540000" cy="601128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32" name="PlaceHolder 2"/>
          <p:cNvSpPr>
            <a:spLocks noGrp="1"/>
          </p:cNvSpPr>
          <p:nvPr>
            <p:ph type="body"/>
          </p:nvPr>
        </p:nvSpPr>
        <p:spPr>
          <a:xfrm>
            <a:off x="1530000" y="8423640"/>
            <a:ext cx="27540000" cy="20879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33" name="PlaceHolder 3"/>
          <p:cNvSpPr>
            <a:spLocks noGrp="1"/>
          </p:cNvSpPr>
          <p:nvPr>
            <p:ph type="body"/>
          </p:nvPr>
        </p:nvSpPr>
        <p:spPr>
          <a:xfrm>
            <a:off x="1530000" y="8423640"/>
            <a:ext cx="27540000" cy="20879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pic>
        <p:nvPicPr>
          <p:cNvPr id="34" name="Image 33"/>
          <p:cNvPicPr/>
          <p:nvPr/>
        </p:nvPicPr>
        <p:blipFill>
          <a:blip r:embed="rId2"/>
          <a:stretch/>
        </p:blipFill>
        <p:spPr>
          <a:xfrm>
            <a:off x="2215800" y="8423640"/>
            <a:ext cx="26168400" cy="20879280"/>
          </a:xfrm>
          <a:prstGeom prst="rect">
            <a:avLst/>
          </a:prstGeom>
          <a:ln>
            <a:noFill/>
          </a:ln>
        </p:spPr>
      </p:pic>
      <p:pic>
        <p:nvPicPr>
          <p:cNvPr id="35" name="Image 34"/>
          <p:cNvPicPr/>
          <p:nvPr/>
        </p:nvPicPr>
        <p:blipFill>
          <a:blip r:embed="rId2"/>
          <a:stretch/>
        </p:blipFill>
        <p:spPr>
          <a:xfrm>
            <a:off x="2215800" y="8423640"/>
            <a:ext cx="26168400" cy="2087928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8" name="PlaceHolder 1"/>
          <p:cNvSpPr>
            <a:spLocks noGrp="1"/>
          </p:cNvSpPr>
          <p:nvPr>
            <p:ph type="title"/>
          </p:nvPr>
        </p:nvSpPr>
        <p:spPr>
          <a:xfrm>
            <a:off x="1530000" y="1436040"/>
            <a:ext cx="27540000" cy="601128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39" name="PlaceHolder 2"/>
          <p:cNvSpPr>
            <a:spLocks noGrp="1"/>
          </p:cNvSpPr>
          <p:nvPr>
            <p:ph type="subTitle"/>
          </p:nvPr>
        </p:nvSpPr>
        <p:spPr>
          <a:xfrm>
            <a:off x="1530000" y="8423640"/>
            <a:ext cx="27540000" cy="2087928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1530000" y="1436040"/>
            <a:ext cx="27540000" cy="601128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41" name="PlaceHolder 2"/>
          <p:cNvSpPr>
            <a:spLocks noGrp="1"/>
          </p:cNvSpPr>
          <p:nvPr>
            <p:ph type="body"/>
          </p:nvPr>
        </p:nvSpPr>
        <p:spPr>
          <a:xfrm>
            <a:off x="1530000" y="8423640"/>
            <a:ext cx="27540000" cy="20879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1530000" y="1436040"/>
            <a:ext cx="27540000" cy="601128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43" name="PlaceHolder 2"/>
          <p:cNvSpPr>
            <a:spLocks noGrp="1"/>
          </p:cNvSpPr>
          <p:nvPr>
            <p:ph type="body"/>
          </p:nvPr>
        </p:nvSpPr>
        <p:spPr>
          <a:xfrm>
            <a:off x="1530000" y="8423640"/>
            <a:ext cx="13439160" cy="20879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44" name="PlaceHolder 3"/>
          <p:cNvSpPr>
            <a:spLocks noGrp="1"/>
          </p:cNvSpPr>
          <p:nvPr>
            <p:ph type="body"/>
          </p:nvPr>
        </p:nvSpPr>
        <p:spPr>
          <a:xfrm>
            <a:off x="15641640" y="8423640"/>
            <a:ext cx="13439160" cy="20879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5" name="PlaceHolder 1"/>
          <p:cNvSpPr>
            <a:spLocks noGrp="1"/>
          </p:cNvSpPr>
          <p:nvPr>
            <p:ph type="title"/>
          </p:nvPr>
        </p:nvSpPr>
        <p:spPr>
          <a:xfrm>
            <a:off x="1530000" y="1436040"/>
            <a:ext cx="27540000" cy="601128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6" name="PlaceHolder 1"/>
          <p:cNvSpPr>
            <a:spLocks noGrp="1"/>
          </p:cNvSpPr>
          <p:nvPr>
            <p:ph type="subTitle"/>
          </p:nvPr>
        </p:nvSpPr>
        <p:spPr>
          <a:xfrm>
            <a:off x="1530000" y="1436040"/>
            <a:ext cx="27540000" cy="2786616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1530000" y="1436040"/>
            <a:ext cx="27540000" cy="601128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48" name="PlaceHolder 2"/>
          <p:cNvSpPr>
            <a:spLocks noGrp="1"/>
          </p:cNvSpPr>
          <p:nvPr>
            <p:ph type="body"/>
          </p:nvPr>
        </p:nvSpPr>
        <p:spPr>
          <a:xfrm>
            <a:off x="1530000" y="8423640"/>
            <a:ext cx="13439160" cy="995940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49" name="PlaceHolder 3"/>
          <p:cNvSpPr>
            <a:spLocks noGrp="1"/>
          </p:cNvSpPr>
          <p:nvPr>
            <p:ph type="body"/>
          </p:nvPr>
        </p:nvSpPr>
        <p:spPr>
          <a:xfrm>
            <a:off x="1530000" y="19329480"/>
            <a:ext cx="13439160" cy="995940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50" name="PlaceHolder 4"/>
          <p:cNvSpPr>
            <a:spLocks noGrp="1"/>
          </p:cNvSpPr>
          <p:nvPr>
            <p:ph type="body"/>
          </p:nvPr>
        </p:nvSpPr>
        <p:spPr>
          <a:xfrm>
            <a:off x="15641640" y="8423640"/>
            <a:ext cx="13439160" cy="20879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1530000" y="1436040"/>
            <a:ext cx="27540000" cy="601128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3" name="PlaceHolder 2"/>
          <p:cNvSpPr>
            <a:spLocks noGrp="1"/>
          </p:cNvSpPr>
          <p:nvPr>
            <p:ph type="subTitle"/>
          </p:nvPr>
        </p:nvSpPr>
        <p:spPr>
          <a:xfrm>
            <a:off x="1530000" y="8423640"/>
            <a:ext cx="27540000" cy="2087928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1530000" y="1436040"/>
            <a:ext cx="27540000" cy="601128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52" name="PlaceHolder 2"/>
          <p:cNvSpPr>
            <a:spLocks noGrp="1"/>
          </p:cNvSpPr>
          <p:nvPr>
            <p:ph type="body"/>
          </p:nvPr>
        </p:nvSpPr>
        <p:spPr>
          <a:xfrm>
            <a:off x="1530000" y="8423640"/>
            <a:ext cx="13439160" cy="20879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53" name="PlaceHolder 3"/>
          <p:cNvSpPr>
            <a:spLocks noGrp="1"/>
          </p:cNvSpPr>
          <p:nvPr>
            <p:ph type="body"/>
          </p:nvPr>
        </p:nvSpPr>
        <p:spPr>
          <a:xfrm>
            <a:off x="15641640" y="8423640"/>
            <a:ext cx="13439160" cy="995940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54" name="PlaceHolder 4"/>
          <p:cNvSpPr>
            <a:spLocks noGrp="1"/>
          </p:cNvSpPr>
          <p:nvPr>
            <p:ph type="body"/>
          </p:nvPr>
        </p:nvSpPr>
        <p:spPr>
          <a:xfrm>
            <a:off x="15641640" y="19329480"/>
            <a:ext cx="13439160" cy="995940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1530000" y="1436040"/>
            <a:ext cx="27540000" cy="601128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56" name="PlaceHolder 2"/>
          <p:cNvSpPr>
            <a:spLocks noGrp="1"/>
          </p:cNvSpPr>
          <p:nvPr>
            <p:ph type="body"/>
          </p:nvPr>
        </p:nvSpPr>
        <p:spPr>
          <a:xfrm>
            <a:off x="1530000" y="8423640"/>
            <a:ext cx="13439160" cy="995940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57" name="PlaceHolder 3"/>
          <p:cNvSpPr>
            <a:spLocks noGrp="1"/>
          </p:cNvSpPr>
          <p:nvPr>
            <p:ph type="body"/>
          </p:nvPr>
        </p:nvSpPr>
        <p:spPr>
          <a:xfrm>
            <a:off x="15641640" y="8423640"/>
            <a:ext cx="13439160" cy="995940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58" name="PlaceHolder 4"/>
          <p:cNvSpPr>
            <a:spLocks noGrp="1"/>
          </p:cNvSpPr>
          <p:nvPr>
            <p:ph type="body"/>
          </p:nvPr>
        </p:nvSpPr>
        <p:spPr>
          <a:xfrm>
            <a:off x="1530000" y="19329480"/>
            <a:ext cx="27540000" cy="995940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1530000" y="1436040"/>
            <a:ext cx="27540000" cy="601128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60" name="PlaceHolder 2"/>
          <p:cNvSpPr>
            <a:spLocks noGrp="1"/>
          </p:cNvSpPr>
          <p:nvPr>
            <p:ph type="body"/>
          </p:nvPr>
        </p:nvSpPr>
        <p:spPr>
          <a:xfrm>
            <a:off x="1530000" y="8423640"/>
            <a:ext cx="27540000" cy="995940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61" name="PlaceHolder 3"/>
          <p:cNvSpPr>
            <a:spLocks noGrp="1"/>
          </p:cNvSpPr>
          <p:nvPr>
            <p:ph type="body"/>
          </p:nvPr>
        </p:nvSpPr>
        <p:spPr>
          <a:xfrm>
            <a:off x="1530000" y="19329480"/>
            <a:ext cx="27540000" cy="995940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1530000" y="1436040"/>
            <a:ext cx="27540000" cy="601128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63" name="PlaceHolder 2"/>
          <p:cNvSpPr>
            <a:spLocks noGrp="1"/>
          </p:cNvSpPr>
          <p:nvPr>
            <p:ph type="body"/>
          </p:nvPr>
        </p:nvSpPr>
        <p:spPr>
          <a:xfrm>
            <a:off x="1530000" y="8423640"/>
            <a:ext cx="13439160" cy="995940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64" name="PlaceHolder 3"/>
          <p:cNvSpPr>
            <a:spLocks noGrp="1"/>
          </p:cNvSpPr>
          <p:nvPr>
            <p:ph type="body"/>
          </p:nvPr>
        </p:nvSpPr>
        <p:spPr>
          <a:xfrm>
            <a:off x="15641640" y="8423640"/>
            <a:ext cx="13439160" cy="995940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65" name="PlaceHolder 4"/>
          <p:cNvSpPr>
            <a:spLocks noGrp="1"/>
          </p:cNvSpPr>
          <p:nvPr>
            <p:ph type="body"/>
          </p:nvPr>
        </p:nvSpPr>
        <p:spPr>
          <a:xfrm>
            <a:off x="15641640" y="19329480"/>
            <a:ext cx="13439160" cy="995940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66" name="PlaceHolder 5"/>
          <p:cNvSpPr>
            <a:spLocks noGrp="1"/>
          </p:cNvSpPr>
          <p:nvPr>
            <p:ph type="body"/>
          </p:nvPr>
        </p:nvSpPr>
        <p:spPr>
          <a:xfrm>
            <a:off x="1530000" y="19329480"/>
            <a:ext cx="13439160" cy="995940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1530000" y="1436040"/>
            <a:ext cx="27540000" cy="601128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68" name="PlaceHolder 2"/>
          <p:cNvSpPr>
            <a:spLocks noGrp="1"/>
          </p:cNvSpPr>
          <p:nvPr>
            <p:ph type="body"/>
          </p:nvPr>
        </p:nvSpPr>
        <p:spPr>
          <a:xfrm>
            <a:off x="1530000" y="8423640"/>
            <a:ext cx="27540000" cy="20879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69" name="PlaceHolder 3"/>
          <p:cNvSpPr>
            <a:spLocks noGrp="1"/>
          </p:cNvSpPr>
          <p:nvPr>
            <p:ph type="body"/>
          </p:nvPr>
        </p:nvSpPr>
        <p:spPr>
          <a:xfrm>
            <a:off x="1530000" y="8423640"/>
            <a:ext cx="27540000" cy="20879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pic>
        <p:nvPicPr>
          <p:cNvPr id="70" name="Image 69"/>
          <p:cNvPicPr/>
          <p:nvPr/>
        </p:nvPicPr>
        <p:blipFill>
          <a:blip r:embed="rId2"/>
          <a:stretch/>
        </p:blipFill>
        <p:spPr>
          <a:xfrm>
            <a:off x="2215800" y="8423640"/>
            <a:ext cx="26168400" cy="20879280"/>
          </a:xfrm>
          <a:prstGeom prst="rect">
            <a:avLst/>
          </a:prstGeom>
          <a:ln>
            <a:noFill/>
          </a:ln>
        </p:spPr>
      </p:pic>
      <p:pic>
        <p:nvPicPr>
          <p:cNvPr id="71" name="Image 70"/>
          <p:cNvPicPr/>
          <p:nvPr/>
        </p:nvPicPr>
        <p:blipFill>
          <a:blip r:embed="rId2"/>
          <a:stretch/>
        </p:blipFill>
        <p:spPr>
          <a:xfrm>
            <a:off x="2215800" y="8423640"/>
            <a:ext cx="26168400" cy="20879280"/>
          </a:xfrm>
          <a:prstGeom prst="rect">
            <a:avLst/>
          </a:prstGeom>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1530000" y="1436040"/>
            <a:ext cx="27540000" cy="601128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5" name="PlaceHolder 2"/>
          <p:cNvSpPr>
            <a:spLocks noGrp="1"/>
          </p:cNvSpPr>
          <p:nvPr>
            <p:ph type="body"/>
          </p:nvPr>
        </p:nvSpPr>
        <p:spPr>
          <a:xfrm>
            <a:off x="1530000" y="8423640"/>
            <a:ext cx="27540000" cy="20879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1530000" y="1436040"/>
            <a:ext cx="27540000" cy="601128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7" name="PlaceHolder 2"/>
          <p:cNvSpPr>
            <a:spLocks noGrp="1"/>
          </p:cNvSpPr>
          <p:nvPr>
            <p:ph type="body"/>
          </p:nvPr>
        </p:nvSpPr>
        <p:spPr>
          <a:xfrm>
            <a:off x="1530000" y="8423640"/>
            <a:ext cx="13439160" cy="20879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8" name="PlaceHolder 3"/>
          <p:cNvSpPr>
            <a:spLocks noGrp="1"/>
          </p:cNvSpPr>
          <p:nvPr>
            <p:ph type="body"/>
          </p:nvPr>
        </p:nvSpPr>
        <p:spPr>
          <a:xfrm>
            <a:off x="15641640" y="8423640"/>
            <a:ext cx="13439160" cy="20879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1530000" y="1436040"/>
            <a:ext cx="27540000" cy="601128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1530000" y="1436040"/>
            <a:ext cx="27540000" cy="27866160"/>
          </a:xfrm>
          <a:prstGeom prst="rect">
            <a:avLst/>
          </a:prstGeom>
        </p:spPr>
        <p:txBody>
          <a:bodyPr lIns="0" tIns="0" rIns="0" bIns="0" anchor="ctr"/>
          <a:lstStyle/>
          <a:p>
            <a:pPr algn="ctr"/>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1530000" y="1436040"/>
            <a:ext cx="27540000" cy="601128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12" name="PlaceHolder 2"/>
          <p:cNvSpPr>
            <a:spLocks noGrp="1"/>
          </p:cNvSpPr>
          <p:nvPr>
            <p:ph type="body"/>
          </p:nvPr>
        </p:nvSpPr>
        <p:spPr>
          <a:xfrm>
            <a:off x="1530000" y="8423640"/>
            <a:ext cx="13439160" cy="995940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13" name="PlaceHolder 3"/>
          <p:cNvSpPr>
            <a:spLocks noGrp="1"/>
          </p:cNvSpPr>
          <p:nvPr>
            <p:ph type="body"/>
          </p:nvPr>
        </p:nvSpPr>
        <p:spPr>
          <a:xfrm>
            <a:off x="1530000" y="19329480"/>
            <a:ext cx="13439160" cy="995940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14" name="PlaceHolder 4"/>
          <p:cNvSpPr>
            <a:spLocks noGrp="1"/>
          </p:cNvSpPr>
          <p:nvPr>
            <p:ph type="body"/>
          </p:nvPr>
        </p:nvSpPr>
        <p:spPr>
          <a:xfrm>
            <a:off x="15641640" y="8423640"/>
            <a:ext cx="13439160" cy="20879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1530000" y="1436040"/>
            <a:ext cx="27540000" cy="601128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16" name="PlaceHolder 2"/>
          <p:cNvSpPr>
            <a:spLocks noGrp="1"/>
          </p:cNvSpPr>
          <p:nvPr>
            <p:ph type="body"/>
          </p:nvPr>
        </p:nvSpPr>
        <p:spPr>
          <a:xfrm>
            <a:off x="1530000" y="8423640"/>
            <a:ext cx="13439160" cy="2087928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17" name="PlaceHolder 3"/>
          <p:cNvSpPr>
            <a:spLocks noGrp="1"/>
          </p:cNvSpPr>
          <p:nvPr>
            <p:ph type="body"/>
          </p:nvPr>
        </p:nvSpPr>
        <p:spPr>
          <a:xfrm>
            <a:off x="15641640" y="8423640"/>
            <a:ext cx="13439160" cy="995940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18" name="PlaceHolder 4"/>
          <p:cNvSpPr>
            <a:spLocks noGrp="1"/>
          </p:cNvSpPr>
          <p:nvPr>
            <p:ph type="body"/>
          </p:nvPr>
        </p:nvSpPr>
        <p:spPr>
          <a:xfrm>
            <a:off x="15641640" y="19329480"/>
            <a:ext cx="13439160" cy="995940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1530000" y="1436040"/>
            <a:ext cx="27540000" cy="6011280"/>
          </a:xfrm>
          <a:prstGeom prst="rect">
            <a:avLst/>
          </a:prstGeom>
        </p:spPr>
        <p:txBody>
          <a:bodyPr lIns="0" tIns="0" rIns="0" bIns="0" anchor="ctr"/>
          <a:lstStyle/>
          <a:p>
            <a:pPr algn="ctr"/>
            <a:endParaRPr lang="fr-FR" sz="4400" b="0" strike="noStrike" spc="-1">
              <a:solidFill>
                <a:srgbClr val="000000"/>
              </a:solidFill>
              <a:uFill>
                <a:solidFill>
                  <a:srgbClr val="FFFFFF"/>
                </a:solidFill>
              </a:uFill>
              <a:latin typeface="Arial"/>
            </a:endParaRPr>
          </a:p>
        </p:txBody>
      </p:sp>
      <p:sp>
        <p:nvSpPr>
          <p:cNvPr id="20" name="PlaceHolder 2"/>
          <p:cNvSpPr>
            <a:spLocks noGrp="1"/>
          </p:cNvSpPr>
          <p:nvPr>
            <p:ph type="body"/>
          </p:nvPr>
        </p:nvSpPr>
        <p:spPr>
          <a:xfrm>
            <a:off x="1530000" y="8423640"/>
            <a:ext cx="13439160" cy="995940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21" name="PlaceHolder 3"/>
          <p:cNvSpPr>
            <a:spLocks noGrp="1"/>
          </p:cNvSpPr>
          <p:nvPr>
            <p:ph type="body"/>
          </p:nvPr>
        </p:nvSpPr>
        <p:spPr>
          <a:xfrm>
            <a:off x="15641640" y="8423640"/>
            <a:ext cx="13439160" cy="995940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
        <p:nvSpPr>
          <p:cNvPr id="22" name="PlaceHolder 4"/>
          <p:cNvSpPr>
            <a:spLocks noGrp="1"/>
          </p:cNvSpPr>
          <p:nvPr>
            <p:ph type="body"/>
          </p:nvPr>
        </p:nvSpPr>
        <p:spPr>
          <a:xfrm>
            <a:off x="1530000" y="19329480"/>
            <a:ext cx="27540000" cy="9959400"/>
          </a:xfrm>
          <a:prstGeom prst="rect">
            <a:avLst/>
          </a:prstGeom>
        </p:spPr>
        <p:txBody>
          <a:bodyPr lIns="0" tIns="0" rIns="0" bIns="0"/>
          <a:lstStyle/>
          <a:p>
            <a:endParaRPr lang="fr-FR" sz="3200" b="0" strike="noStrike" spc="-1">
              <a:solidFill>
                <a:srgbClr val="000000"/>
              </a:solidFill>
              <a:uFill>
                <a:solidFill>
                  <a:srgbClr val="FFFFFF"/>
                </a:solidFill>
              </a:u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1530000" y="1436040"/>
            <a:ext cx="27540000" cy="6011280"/>
          </a:xfrm>
          <a:prstGeom prst="rect">
            <a:avLst/>
          </a:prstGeom>
        </p:spPr>
        <p:txBody>
          <a:bodyPr lIns="0" tIns="0" rIns="0" bIns="0" anchor="ctr"/>
          <a:lstStyle/>
          <a:p>
            <a:pPr algn="ctr"/>
            <a:r>
              <a:rPr lang="fr-FR" sz="4400" b="0" strike="noStrike" spc="-1">
                <a:solidFill>
                  <a:srgbClr val="000000"/>
                </a:solidFill>
                <a:uFill>
                  <a:solidFill>
                    <a:srgbClr val="FFFFFF"/>
                  </a:solidFill>
                </a:uFill>
                <a:latin typeface="Arial"/>
              </a:rPr>
              <a:t>Cliquez pour éditer le format du texte-titre</a:t>
            </a:r>
          </a:p>
        </p:txBody>
      </p:sp>
      <p:sp>
        <p:nvSpPr>
          <p:cNvPr id="3" name="PlaceHolder 2"/>
          <p:cNvSpPr>
            <a:spLocks noGrp="1"/>
          </p:cNvSpPr>
          <p:nvPr>
            <p:ph type="body"/>
          </p:nvPr>
        </p:nvSpPr>
        <p:spPr>
          <a:xfrm>
            <a:off x="1530000" y="8423640"/>
            <a:ext cx="27540000" cy="20879280"/>
          </a:xfrm>
          <a:prstGeom prst="rect">
            <a:avLst/>
          </a:prstGeom>
        </p:spPr>
        <p:txBody>
          <a:bodyPr lIns="0" tIns="0" rIns="0" bIns="0"/>
          <a:lstStyle/>
          <a:p>
            <a:pPr marL="432000" indent="-324000">
              <a:buClr>
                <a:srgbClr val="000000"/>
              </a:buClr>
              <a:buSzPct val="45000"/>
              <a:buFont typeface="Wingdings" charset="2"/>
              <a:buChar char=""/>
            </a:pPr>
            <a:r>
              <a:rPr lang="fr-FR" sz="3200" b="0" strike="noStrike" spc="-1">
                <a:solidFill>
                  <a:srgbClr val="000000"/>
                </a:solidFill>
                <a:uFill>
                  <a:solidFill>
                    <a:srgbClr val="FFFFFF"/>
                  </a:solidFill>
                </a:uFill>
                <a:latin typeface="Arial"/>
              </a:rPr>
              <a:t>Cliquez pour éditer le format du plan de texte</a:t>
            </a:r>
          </a:p>
          <a:p>
            <a:pPr marL="864000" lvl="1" indent="-324000">
              <a:buClr>
                <a:srgbClr val="000000"/>
              </a:buClr>
              <a:buSzPct val="75000"/>
              <a:buFont typeface="Symbol" charset="2"/>
              <a:buChar char=""/>
            </a:pPr>
            <a:r>
              <a:rPr lang="fr-FR" sz="2800" b="0" strike="noStrike" spc="-1">
                <a:solidFill>
                  <a:srgbClr val="000000"/>
                </a:solidFill>
                <a:uFill>
                  <a:solidFill>
                    <a:srgbClr val="FFFFFF"/>
                  </a:solidFill>
                </a:uFill>
                <a:latin typeface="Arial"/>
              </a:rPr>
              <a:t>Second niveau de plan</a:t>
            </a:r>
          </a:p>
          <a:p>
            <a:pPr marL="1296000" lvl="2" indent="-288000">
              <a:buClr>
                <a:srgbClr val="000000"/>
              </a:buClr>
              <a:buSzPct val="45000"/>
              <a:buFont typeface="Wingdings" charset="2"/>
              <a:buChar char=""/>
            </a:pPr>
            <a:r>
              <a:rPr lang="fr-FR" sz="2400" b="0" strike="noStrike" spc="-1">
                <a:solidFill>
                  <a:srgbClr val="000000"/>
                </a:solidFill>
                <a:uFill>
                  <a:solidFill>
                    <a:srgbClr val="FFFFFF"/>
                  </a:solidFill>
                </a:uFill>
                <a:latin typeface="Arial"/>
              </a:rPr>
              <a:t>Troisième niveau de plan</a:t>
            </a:r>
          </a:p>
          <a:p>
            <a:pPr marL="1728000" lvl="3" indent="-216000">
              <a:buClr>
                <a:srgbClr val="000000"/>
              </a:buClr>
              <a:buSzPct val="75000"/>
              <a:buFont typeface="Symbol" charset="2"/>
              <a:buChar char=""/>
            </a:pPr>
            <a:r>
              <a:rPr lang="fr-FR" sz="2000" b="0" strike="noStrike" spc="-1">
                <a:solidFill>
                  <a:srgbClr val="000000"/>
                </a:solidFill>
                <a:uFill>
                  <a:solidFill>
                    <a:srgbClr val="FFFFFF"/>
                  </a:solidFill>
                </a:uFill>
                <a:latin typeface="Arial"/>
              </a:rPr>
              <a:t>Quatrième niveau de plan</a:t>
            </a:r>
          </a:p>
          <a:p>
            <a:pPr marL="2160000" lvl="4" indent="-216000">
              <a:buClr>
                <a:srgbClr val="000000"/>
              </a:buClr>
              <a:buSzPct val="45000"/>
              <a:buFont typeface="Wingdings" charset="2"/>
              <a:buChar char=""/>
            </a:pPr>
            <a:r>
              <a:rPr lang="fr-FR" sz="2000" b="0" strike="noStrike" spc="-1">
                <a:solidFill>
                  <a:srgbClr val="000000"/>
                </a:solidFill>
                <a:uFill>
                  <a:solidFill>
                    <a:srgbClr val="FFFFFF"/>
                  </a:solidFill>
                </a:uFill>
                <a:latin typeface="Arial"/>
              </a:rPr>
              <a:t>Cinquième niveau de plan</a:t>
            </a:r>
          </a:p>
          <a:p>
            <a:pPr marL="2592000" lvl="5" indent="-216000">
              <a:buClr>
                <a:srgbClr val="000000"/>
              </a:buClr>
              <a:buSzPct val="45000"/>
              <a:buFont typeface="Wingdings" charset="2"/>
              <a:buChar char=""/>
            </a:pPr>
            <a:r>
              <a:rPr lang="fr-FR" sz="2000" b="0" strike="noStrike" spc="-1">
                <a:solidFill>
                  <a:srgbClr val="000000"/>
                </a:solidFill>
                <a:uFill>
                  <a:solidFill>
                    <a:srgbClr val="FFFFFF"/>
                  </a:solidFill>
                </a:uFill>
                <a:latin typeface="Arial"/>
              </a:rPr>
              <a:t>Sixième niveau de plan</a:t>
            </a:r>
          </a:p>
          <a:p>
            <a:pPr marL="3024000" lvl="6" indent="-216000">
              <a:buClr>
                <a:srgbClr val="000000"/>
              </a:buClr>
              <a:buSzPct val="45000"/>
              <a:buFont typeface="Wingdings" charset="2"/>
              <a:buChar char=""/>
            </a:pPr>
            <a:r>
              <a:rPr lang="fr-FR" sz="2000" b="0" strike="noStrike" spc="-1">
                <a:solidFill>
                  <a:srgbClr val="000000"/>
                </a:solidFill>
                <a:uFill>
                  <a:solidFill>
                    <a:srgbClr val="FFFFFF"/>
                  </a:solidFill>
                </a:uFill>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 name="PlaceHolder 1"/>
          <p:cNvSpPr>
            <a:spLocks noGrp="1"/>
          </p:cNvSpPr>
          <p:nvPr>
            <p:ph type="title"/>
          </p:nvPr>
        </p:nvSpPr>
        <p:spPr>
          <a:xfrm>
            <a:off x="1530000" y="1436040"/>
            <a:ext cx="27540000" cy="6011280"/>
          </a:xfrm>
          <a:prstGeom prst="rect">
            <a:avLst/>
          </a:prstGeom>
        </p:spPr>
        <p:txBody>
          <a:bodyPr lIns="0" tIns="0" rIns="0" bIns="0" anchor="ctr"/>
          <a:lstStyle/>
          <a:p>
            <a:pPr algn="ctr"/>
            <a:r>
              <a:rPr lang="fr-FR" sz="4400" b="0" strike="noStrike" spc="-1">
                <a:solidFill>
                  <a:srgbClr val="000000"/>
                </a:solidFill>
                <a:uFill>
                  <a:solidFill>
                    <a:srgbClr val="FFFFFF"/>
                  </a:solidFill>
                </a:uFill>
                <a:latin typeface="Arial"/>
              </a:rPr>
              <a:t>Cliquez pour éditer le format du texte-titre</a:t>
            </a:r>
          </a:p>
        </p:txBody>
      </p:sp>
      <p:sp>
        <p:nvSpPr>
          <p:cNvPr id="37" name="PlaceHolder 2"/>
          <p:cNvSpPr>
            <a:spLocks noGrp="1"/>
          </p:cNvSpPr>
          <p:nvPr>
            <p:ph type="body"/>
          </p:nvPr>
        </p:nvSpPr>
        <p:spPr>
          <a:xfrm>
            <a:off x="1530000" y="8423640"/>
            <a:ext cx="27540000" cy="20879280"/>
          </a:xfrm>
          <a:prstGeom prst="rect">
            <a:avLst/>
          </a:prstGeom>
        </p:spPr>
        <p:txBody>
          <a:bodyPr lIns="0" tIns="0" rIns="0" bIns="0"/>
          <a:lstStyle/>
          <a:p>
            <a:pPr marL="432000" indent="-324000">
              <a:buClr>
                <a:srgbClr val="000000"/>
              </a:buClr>
              <a:buSzPct val="45000"/>
              <a:buFont typeface="Wingdings" charset="2"/>
              <a:buChar char=""/>
            </a:pPr>
            <a:r>
              <a:rPr lang="fr-FR" sz="3200" b="0" strike="noStrike" spc="-1">
                <a:solidFill>
                  <a:srgbClr val="000000"/>
                </a:solidFill>
                <a:uFill>
                  <a:solidFill>
                    <a:srgbClr val="FFFFFF"/>
                  </a:solidFill>
                </a:uFill>
                <a:latin typeface="Arial"/>
              </a:rPr>
              <a:t>Cliquez pour éditer le format du plan de texte</a:t>
            </a:r>
          </a:p>
          <a:p>
            <a:pPr marL="864000" lvl="1" indent="-324000">
              <a:buClr>
                <a:srgbClr val="000000"/>
              </a:buClr>
              <a:buSzPct val="75000"/>
              <a:buFont typeface="Symbol" charset="2"/>
              <a:buChar char=""/>
            </a:pPr>
            <a:r>
              <a:rPr lang="fr-FR" sz="2800" b="0" strike="noStrike" spc="-1">
                <a:solidFill>
                  <a:srgbClr val="000000"/>
                </a:solidFill>
                <a:uFill>
                  <a:solidFill>
                    <a:srgbClr val="FFFFFF"/>
                  </a:solidFill>
                </a:uFill>
                <a:latin typeface="Arial"/>
              </a:rPr>
              <a:t>Second niveau de plan</a:t>
            </a:r>
          </a:p>
          <a:p>
            <a:pPr marL="1296000" lvl="2" indent="-288000">
              <a:buClr>
                <a:srgbClr val="000000"/>
              </a:buClr>
              <a:buSzPct val="45000"/>
              <a:buFont typeface="Wingdings" charset="2"/>
              <a:buChar char=""/>
            </a:pPr>
            <a:r>
              <a:rPr lang="fr-FR" sz="2400" b="0" strike="noStrike" spc="-1">
                <a:solidFill>
                  <a:srgbClr val="000000"/>
                </a:solidFill>
                <a:uFill>
                  <a:solidFill>
                    <a:srgbClr val="FFFFFF"/>
                  </a:solidFill>
                </a:uFill>
                <a:latin typeface="Arial"/>
              </a:rPr>
              <a:t>Troisième niveau de plan</a:t>
            </a:r>
          </a:p>
          <a:p>
            <a:pPr marL="1728000" lvl="3" indent="-216000">
              <a:buClr>
                <a:srgbClr val="000000"/>
              </a:buClr>
              <a:buSzPct val="75000"/>
              <a:buFont typeface="Symbol" charset="2"/>
              <a:buChar char=""/>
            </a:pPr>
            <a:r>
              <a:rPr lang="fr-FR" sz="2000" b="0" strike="noStrike" spc="-1">
                <a:solidFill>
                  <a:srgbClr val="000000"/>
                </a:solidFill>
                <a:uFill>
                  <a:solidFill>
                    <a:srgbClr val="FFFFFF"/>
                  </a:solidFill>
                </a:uFill>
                <a:latin typeface="Arial"/>
              </a:rPr>
              <a:t>Quatrième niveau de plan</a:t>
            </a:r>
          </a:p>
          <a:p>
            <a:pPr marL="2160000" lvl="4" indent="-216000">
              <a:buClr>
                <a:srgbClr val="000000"/>
              </a:buClr>
              <a:buSzPct val="45000"/>
              <a:buFont typeface="Wingdings" charset="2"/>
              <a:buChar char=""/>
            </a:pPr>
            <a:r>
              <a:rPr lang="fr-FR" sz="2000" b="0" strike="noStrike" spc="-1">
                <a:solidFill>
                  <a:srgbClr val="000000"/>
                </a:solidFill>
                <a:uFill>
                  <a:solidFill>
                    <a:srgbClr val="FFFFFF"/>
                  </a:solidFill>
                </a:uFill>
                <a:latin typeface="Arial"/>
              </a:rPr>
              <a:t>Cinquième niveau de plan</a:t>
            </a:r>
          </a:p>
          <a:p>
            <a:pPr marL="2592000" lvl="5" indent="-216000">
              <a:buClr>
                <a:srgbClr val="000000"/>
              </a:buClr>
              <a:buSzPct val="45000"/>
              <a:buFont typeface="Wingdings" charset="2"/>
              <a:buChar char=""/>
            </a:pPr>
            <a:r>
              <a:rPr lang="fr-FR" sz="2000" b="0" strike="noStrike" spc="-1">
                <a:solidFill>
                  <a:srgbClr val="000000"/>
                </a:solidFill>
                <a:uFill>
                  <a:solidFill>
                    <a:srgbClr val="FFFFFF"/>
                  </a:solidFill>
                </a:uFill>
                <a:latin typeface="Arial"/>
              </a:rPr>
              <a:t>Sixième niveau de plan</a:t>
            </a:r>
          </a:p>
          <a:p>
            <a:pPr marL="3024000" lvl="6" indent="-216000">
              <a:buClr>
                <a:srgbClr val="000000"/>
              </a:buClr>
              <a:buSzPct val="45000"/>
              <a:buFont typeface="Wingdings" charset="2"/>
              <a:buChar char=""/>
            </a:pPr>
            <a:r>
              <a:rPr lang="fr-FR" sz="2000" b="0" strike="noStrike" spc="-1">
                <a:solidFill>
                  <a:srgbClr val="000000"/>
                </a:solidFill>
                <a:uFill>
                  <a:solidFill>
                    <a:srgbClr val="FFFFFF"/>
                  </a:solidFill>
                </a:uFill>
                <a:latin typeface="Arial"/>
              </a:rPr>
              <a:t>Septième niveau de plan</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jpe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12.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e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jpe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14.png"/><Relationship Id="rId16"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40.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jpeg"/><Relationship Id="rId2" Type="http://schemas.openxmlformats.org/officeDocument/2006/relationships/image" Target="../media/image29.jpeg"/><Relationship Id="rId1" Type="http://schemas.openxmlformats.org/officeDocument/2006/relationships/slideLayout" Target="../slideLayouts/slideLayout13.xml"/><Relationship Id="rId6" Type="http://schemas.openxmlformats.org/officeDocument/2006/relationships/image" Target="../media/image33.jpe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image" Target="../media/image46.png"/><Relationship Id="rId21" Type="http://schemas.openxmlformats.org/officeDocument/2006/relationships/image" Target="../media/image64.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image" Target="../media/image45.png"/><Relationship Id="rId16" Type="http://schemas.openxmlformats.org/officeDocument/2006/relationships/image" Target="../media/image59.png"/><Relationship Id="rId20" Type="http://schemas.openxmlformats.org/officeDocument/2006/relationships/image" Target="../media/image63.png"/><Relationship Id="rId1" Type="http://schemas.openxmlformats.org/officeDocument/2006/relationships/slideLayout" Target="../slideLayouts/slideLayout13.xml"/><Relationship Id="rId6" Type="http://schemas.openxmlformats.org/officeDocument/2006/relationships/image" Target="../media/image49.png"/><Relationship Id="rId11" Type="http://schemas.openxmlformats.org/officeDocument/2006/relationships/image" Target="../media/image54.png"/><Relationship Id="rId24" Type="http://schemas.openxmlformats.org/officeDocument/2006/relationships/image" Target="../media/image67.png"/><Relationship Id="rId5" Type="http://schemas.openxmlformats.org/officeDocument/2006/relationships/image" Target="../media/image48.png"/><Relationship Id="rId15" Type="http://schemas.openxmlformats.org/officeDocument/2006/relationships/image" Target="../media/image58.png"/><Relationship Id="rId23" Type="http://schemas.openxmlformats.org/officeDocument/2006/relationships/image" Target="../media/image66.png"/><Relationship Id="rId10" Type="http://schemas.openxmlformats.org/officeDocument/2006/relationships/image" Target="../media/image53.png"/><Relationship Id="rId19" Type="http://schemas.openxmlformats.org/officeDocument/2006/relationships/image" Target="../media/image62.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 Id="rId22" Type="http://schemas.openxmlformats.org/officeDocument/2006/relationships/image" Target="../media/image65.png"/></Relationships>
</file>

<file path=ppt/slides/_rels/slide6.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57.png"/><Relationship Id="rId7" Type="http://schemas.openxmlformats.org/officeDocument/2006/relationships/image" Target="../media/image71.png"/><Relationship Id="rId12" Type="http://schemas.openxmlformats.org/officeDocument/2006/relationships/image" Target="../media/image76.png"/><Relationship Id="rId17" Type="http://schemas.openxmlformats.org/officeDocument/2006/relationships/image" Target="../media/image80.png"/><Relationship Id="rId2" Type="http://schemas.openxmlformats.org/officeDocument/2006/relationships/image" Target="../media/image48.png"/><Relationship Id="rId16" Type="http://schemas.openxmlformats.org/officeDocument/2006/relationships/image" Target="../media/image79.png"/><Relationship Id="rId1" Type="http://schemas.openxmlformats.org/officeDocument/2006/relationships/slideLayout" Target="../slideLayouts/slideLayout13.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45.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s>
</file>

<file path=ppt/slides/_rels/slide7.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5.png"/><Relationship Id="rId3" Type="http://schemas.openxmlformats.org/officeDocument/2006/relationships/image" Target="../media/image32.png"/><Relationship Id="rId7" Type="http://schemas.openxmlformats.org/officeDocument/2006/relationships/image" Target="../media/image82.png"/><Relationship Id="rId12" Type="http://schemas.openxmlformats.org/officeDocument/2006/relationships/image" Target="../media/image38.png"/><Relationship Id="rId17" Type="http://schemas.openxmlformats.org/officeDocument/2006/relationships/image" Target="../media/image89.png"/><Relationship Id="rId2" Type="http://schemas.openxmlformats.org/officeDocument/2006/relationships/image" Target="../media/image31.png"/><Relationship Id="rId16" Type="http://schemas.openxmlformats.org/officeDocument/2006/relationships/image" Target="../media/image88.png"/><Relationship Id="rId1" Type="http://schemas.openxmlformats.org/officeDocument/2006/relationships/slideLayout" Target="../slideLayouts/slideLayout13.xml"/><Relationship Id="rId6" Type="http://schemas.openxmlformats.org/officeDocument/2006/relationships/image" Target="../media/image81.png"/><Relationship Id="rId11" Type="http://schemas.openxmlformats.org/officeDocument/2006/relationships/image" Target="../media/image36.png"/><Relationship Id="rId5" Type="http://schemas.openxmlformats.org/officeDocument/2006/relationships/image" Target="../media/image34.png"/><Relationship Id="rId15" Type="http://schemas.openxmlformats.org/officeDocument/2006/relationships/image" Target="../media/image87.png"/><Relationship Id="rId10" Type="http://schemas.openxmlformats.org/officeDocument/2006/relationships/image" Target="../media/image35.jpeg"/><Relationship Id="rId4" Type="http://schemas.openxmlformats.org/officeDocument/2006/relationships/image" Target="../media/image33.jpeg"/><Relationship Id="rId9" Type="http://schemas.openxmlformats.org/officeDocument/2006/relationships/image" Target="../media/image84.png"/><Relationship Id="rId14" Type="http://schemas.openxmlformats.org/officeDocument/2006/relationships/image" Target="../media/image8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Image 42"/>
          <p:cNvPicPr/>
          <p:nvPr/>
        </p:nvPicPr>
        <p:blipFill>
          <a:blip r:embed="rId2"/>
          <a:stretch/>
        </p:blipFill>
        <p:spPr>
          <a:xfrm>
            <a:off x="11666880" y="31595760"/>
            <a:ext cx="9849240" cy="3884760"/>
          </a:xfrm>
          <a:prstGeom prst="rect">
            <a:avLst/>
          </a:prstGeom>
          <a:ln>
            <a:solidFill>
              <a:schemeClr val="tx1"/>
            </a:solidFill>
          </a:ln>
        </p:spPr>
      </p:pic>
      <p:sp>
        <p:nvSpPr>
          <p:cNvPr id="73" name="CustomShape 1"/>
          <p:cNvSpPr/>
          <p:nvPr/>
        </p:nvSpPr>
        <p:spPr>
          <a:xfrm>
            <a:off x="323280" y="26080560"/>
            <a:ext cx="8541000" cy="659160"/>
          </a:xfrm>
          <a:prstGeom prst="rect">
            <a:avLst/>
          </a:prstGeom>
          <a:solidFill>
            <a:srgbClr val="F8CBAD"/>
          </a:solidFill>
          <a:ln>
            <a:solidFill>
              <a:srgbClr val="F8CBAD"/>
            </a:solidFill>
          </a:ln>
        </p:spPr>
        <p:style>
          <a:lnRef idx="0">
            <a:scrgbClr r="0" g="0" b="0"/>
          </a:lnRef>
          <a:fillRef idx="0">
            <a:scrgbClr r="0" g="0" b="0"/>
          </a:fillRef>
          <a:effectRef idx="0">
            <a:scrgbClr r="0" g="0" b="0"/>
          </a:effectRef>
          <a:fontRef idx="minor"/>
        </p:style>
      </p:sp>
      <p:sp>
        <p:nvSpPr>
          <p:cNvPr id="74" name="CustomShape 2"/>
          <p:cNvSpPr/>
          <p:nvPr/>
        </p:nvSpPr>
        <p:spPr>
          <a:xfrm>
            <a:off x="17803800" y="17372520"/>
            <a:ext cx="12253320" cy="820440"/>
          </a:xfrm>
          <a:prstGeom prst="rect">
            <a:avLst/>
          </a:prstGeom>
          <a:solidFill>
            <a:srgbClr val="F8CBAD"/>
          </a:solidFill>
          <a:ln>
            <a:solidFill>
              <a:srgbClr val="F8CBAD"/>
            </a:solidFill>
          </a:ln>
        </p:spPr>
        <p:style>
          <a:lnRef idx="0">
            <a:scrgbClr r="0" g="0" b="0"/>
          </a:lnRef>
          <a:fillRef idx="0">
            <a:scrgbClr r="0" g="0" b="0"/>
          </a:fillRef>
          <a:effectRef idx="0">
            <a:scrgbClr r="0" g="0" b="0"/>
          </a:effectRef>
          <a:fontRef idx="minor"/>
        </p:style>
      </p:sp>
      <p:sp>
        <p:nvSpPr>
          <p:cNvPr id="75" name="CustomShape 3"/>
          <p:cNvSpPr/>
          <p:nvPr/>
        </p:nvSpPr>
        <p:spPr>
          <a:xfrm>
            <a:off x="531720" y="11637720"/>
            <a:ext cx="16047720" cy="4528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50000"/>
              </a:lnSpc>
            </a:pPr>
            <a:endParaRPr lang="fr-FR" sz="1800" b="0" strike="noStrike" spc="-1">
              <a:solidFill>
                <a:srgbClr val="000000"/>
              </a:solidFill>
              <a:uFill>
                <a:solidFill>
                  <a:srgbClr val="FFFFFF"/>
                </a:solidFill>
              </a:uFill>
              <a:latin typeface="Arial"/>
            </a:endParaRPr>
          </a:p>
          <a:p>
            <a:pPr marL="743040" lvl="1" indent="-281880">
              <a:lnSpc>
                <a:spcPct val="150000"/>
              </a:lnSpc>
              <a:buClr>
                <a:srgbClr val="000000"/>
              </a:buClr>
              <a:buFont typeface="Wingdings" charset="2"/>
              <a:buChar char=""/>
            </a:pPr>
            <a:r>
              <a:rPr lang="fr-FR" sz="2200" b="1" strike="noStrike" spc="-1">
                <a:solidFill>
                  <a:srgbClr val="000000"/>
                </a:solidFill>
                <a:uFill>
                  <a:solidFill>
                    <a:srgbClr val="FFFFFF"/>
                  </a:solidFill>
                </a:uFill>
                <a:latin typeface="Arial"/>
                <a:ea typeface="Calibri"/>
              </a:rPr>
              <a:t>1960</a:t>
            </a:r>
            <a:r>
              <a:rPr lang="fr-FR" sz="2200" b="0" strike="noStrike" spc="-1">
                <a:solidFill>
                  <a:srgbClr val="000000"/>
                </a:solidFill>
                <a:uFill>
                  <a:solidFill>
                    <a:srgbClr val="FFFFFF"/>
                  </a:solidFill>
                </a:uFill>
                <a:latin typeface="Arial"/>
                <a:ea typeface="Calibri"/>
              </a:rPr>
              <a:t> – Mise en place d’un rideau de palplanches et d’un radier en béton à la suite de la rupture du barrage de Malpasset</a:t>
            </a:r>
            <a:endParaRPr lang="fr-FR" sz="1800" b="0" strike="noStrike" spc="-1">
              <a:solidFill>
                <a:srgbClr val="000000"/>
              </a:solidFill>
              <a:uFill>
                <a:solidFill>
                  <a:srgbClr val="FFFFFF"/>
                </a:solidFill>
              </a:uFill>
              <a:latin typeface="Arial"/>
            </a:endParaRPr>
          </a:p>
          <a:p>
            <a:pPr marL="743040" lvl="1" indent="-281880">
              <a:lnSpc>
                <a:spcPct val="150000"/>
              </a:lnSpc>
              <a:buClr>
                <a:srgbClr val="000000"/>
              </a:buClr>
              <a:buFont typeface="Wingdings" charset="2"/>
              <a:buChar char=""/>
            </a:pPr>
            <a:r>
              <a:rPr lang="fr-FR" sz="2200" b="1" strike="noStrike" spc="-1">
                <a:solidFill>
                  <a:srgbClr val="000000"/>
                </a:solidFill>
                <a:uFill>
                  <a:solidFill>
                    <a:srgbClr val="FFFFFF"/>
                  </a:solidFill>
                </a:uFill>
                <a:latin typeface="Arial"/>
                <a:ea typeface="Calibri"/>
              </a:rPr>
              <a:t>1968</a:t>
            </a:r>
            <a:r>
              <a:rPr lang="fr-FR" sz="2200" b="0" strike="noStrike" spc="-1">
                <a:solidFill>
                  <a:srgbClr val="000000"/>
                </a:solidFill>
                <a:uFill>
                  <a:solidFill>
                    <a:srgbClr val="FFFFFF"/>
                  </a:solidFill>
                </a:uFill>
                <a:latin typeface="Arial"/>
                <a:ea typeface="Calibri"/>
              </a:rPr>
              <a:t> – Reprise en sous-œuvre des poteaux et entretoises</a:t>
            </a:r>
            <a:endParaRPr lang="fr-FR" sz="1800" b="0" strike="noStrike" spc="-1">
              <a:solidFill>
                <a:srgbClr val="000000"/>
              </a:solidFill>
              <a:uFill>
                <a:solidFill>
                  <a:srgbClr val="FFFFFF"/>
                </a:solidFill>
              </a:uFill>
              <a:latin typeface="Arial"/>
            </a:endParaRPr>
          </a:p>
          <a:p>
            <a:pPr marL="743040" lvl="1" indent="-281880">
              <a:lnSpc>
                <a:spcPct val="150000"/>
              </a:lnSpc>
              <a:buClr>
                <a:srgbClr val="000000"/>
              </a:buClr>
              <a:buFont typeface="Wingdings" charset="2"/>
              <a:buChar char=""/>
            </a:pPr>
            <a:r>
              <a:rPr lang="fr-FR" sz="2200" b="1" strike="noStrike" spc="-1">
                <a:solidFill>
                  <a:srgbClr val="000000"/>
                </a:solidFill>
                <a:uFill>
                  <a:solidFill>
                    <a:srgbClr val="FFFFFF"/>
                  </a:solidFill>
                </a:uFill>
                <a:latin typeface="Arial"/>
                <a:ea typeface="Calibri"/>
              </a:rPr>
              <a:t>1993</a:t>
            </a:r>
            <a:r>
              <a:rPr lang="fr-FR" sz="2200" b="0" strike="noStrike" spc="-1">
                <a:solidFill>
                  <a:srgbClr val="000000"/>
                </a:solidFill>
                <a:uFill>
                  <a:solidFill>
                    <a:srgbClr val="FFFFFF"/>
                  </a:solidFill>
                </a:uFill>
                <a:latin typeface="Arial"/>
                <a:ea typeface="Calibri"/>
              </a:rPr>
              <a:t> – Remplacement des garde-corps</a:t>
            </a:r>
            <a:endParaRPr lang="fr-FR" sz="1800" b="0" strike="noStrike" spc="-1">
              <a:solidFill>
                <a:srgbClr val="000000"/>
              </a:solidFill>
              <a:uFill>
                <a:solidFill>
                  <a:srgbClr val="FFFFFF"/>
                </a:solidFill>
              </a:uFill>
              <a:latin typeface="Arial"/>
            </a:endParaRPr>
          </a:p>
          <a:p>
            <a:pPr marL="743040" lvl="1" indent="-281880">
              <a:lnSpc>
                <a:spcPct val="150000"/>
              </a:lnSpc>
              <a:buClr>
                <a:srgbClr val="000000"/>
              </a:buClr>
              <a:buFont typeface="Wingdings" charset="2"/>
              <a:buChar char=""/>
            </a:pPr>
            <a:r>
              <a:rPr lang="fr-FR" sz="2200" b="1" strike="noStrike" spc="-1">
                <a:solidFill>
                  <a:srgbClr val="000000"/>
                </a:solidFill>
                <a:uFill>
                  <a:solidFill>
                    <a:srgbClr val="FFFFFF"/>
                  </a:solidFill>
                </a:uFill>
                <a:latin typeface="Arial"/>
                <a:ea typeface="Calibri"/>
              </a:rPr>
              <a:t>1995</a:t>
            </a:r>
            <a:r>
              <a:rPr lang="fr-FR" sz="2200" b="0" strike="noStrike" spc="-1">
                <a:solidFill>
                  <a:srgbClr val="000000"/>
                </a:solidFill>
                <a:uFill>
                  <a:solidFill>
                    <a:srgbClr val="FFFFFF"/>
                  </a:solidFill>
                </a:uFill>
                <a:latin typeface="Arial"/>
                <a:ea typeface="Calibri"/>
              </a:rPr>
              <a:t> – Ragréage des bétons et mise en peinture</a:t>
            </a:r>
            <a:endParaRPr lang="fr-FR" sz="1800" b="0" strike="noStrike" spc="-1">
              <a:solidFill>
                <a:srgbClr val="000000"/>
              </a:solidFill>
              <a:uFill>
                <a:solidFill>
                  <a:srgbClr val="FFFFFF"/>
                </a:solidFill>
              </a:uFill>
              <a:latin typeface="Arial"/>
            </a:endParaRPr>
          </a:p>
          <a:p>
            <a:pPr marL="743040" lvl="1" indent="-281880">
              <a:lnSpc>
                <a:spcPct val="150000"/>
              </a:lnSpc>
              <a:buClr>
                <a:srgbClr val="000000"/>
              </a:buClr>
              <a:buFont typeface="Wingdings" charset="2"/>
              <a:buChar char=""/>
            </a:pPr>
            <a:r>
              <a:rPr lang="fr-FR" sz="2200" b="1" strike="noStrike" spc="-1">
                <a:solidFill>
                  <a:srgbClr val="000000"/>
                </a:solidFill>
                <a:uFill>
                  <a:solidFill>
                    <a:srgbClr val="FFFFFF"/>
                  </a:solidFill>
                </a:uFill>
                <a:latin typeface="Arial"/>
                <a:ea typeface="Calibri"/>
              </a:rPr>
              <a:t>2015 </a:t>
            </a:r>
            <a:r>
              <a:rPr lang="fr-FR" sz="2200" b="0" strike="noStrike" spc="-1">
                <a:solidFill>
                  <a:srgbClr val="000000"/>
                </a:solidFill>
                <a:uFill>
                  <a:solidFill>
                    <a:srgbClr val="FFFFFF"/>
                  </a:solidFill>
                </a:uFill>
                <a:latin typeface="Arial"/>
                <a:ea typeface="Calibri"/>
              </a:rPr>
              <a:t>– Évaluation structurale réalisée par le CEREMA</a:t>
            </a:r>
            <a:endParaRPr lang="fr-FR" sz="1800" b="0" strike="noStrike" spc="-1">
              <a:solidFill>
                <a:srgbClr val="000000"/>
              </a:solidFill>
              <a:uFill>
                <a:solidFill>
                  <a:srgbClr val="FFFFFF"/>
                </a:solidFill>
              </a:uFill>
              <a:latin typeface="Arial"/>
            </a:endParaRPr>
          </a:p>
          <a:p>
            <a:pPr marL="743040" lvl="1" indent="-281880">
              <a:lnSpc>
                <a:spcPct val="150000"/>
              </a:lnSpc>
              <a:buClr>
                <a:srgbClr val="000000"/>
              </a:buClr>
              <a:buFont typeface="Wingdings" charset="2"/>
              <a:buChar char=""/>
            </a:pPr>
            <a:r>
              <a:rPr lang="fr-FR" sz="2200" b="1" strike="noStrike" spc="-1">
                <a:solidFill>
                  <a:srgbClr val="000000"/>
                </a:solidFill>
                <a:uFill>
                  <a:solidFill>
                    <a:srgbClr val="FFFFFF"/>
                  </a:solidFill>
                </a:uFill>
                <a:latin typeface="Arial"/>
                <a:ea typeface="Calibri"/>
              </a:rPr>
              <a:t>2019</a:t>
            </a:r>
            <a:r>
              <a:rPr lang="fr-FR" sz="2200" b="0" strike="noStrike" spc="-1">
                <a:solidFill>
                  <a:srgbClr val="000000"/>
                </a:solidFill>
                <a:uFill>
                  <a:solidFill>
                    <a:srgbClr val="FFFFFF"/>
                  </a:solidFill>
                </a:uFill>
                <a:latin typeface="Arial"/>
                <a:ea typeface="Calibri"/>
              </a:rPr>
              <a:t> –</a:t>
            </a:r>
            <a:r>
              <a:rPr lang="fr-FR" sz="2200" b="1" strike="noStrike" spc="-1">
                <a:solidFill>
                  <a:srgbClr val="000000"/>
                </a:solidFill>
                <a:uFill>
                  <a:solidFill>
                    <a:srgbClr val="FFFFFF"/>
                  </a:solidFill>
                </a:uFill>
                <a:latin typeface="Arial"/>
                <a:ea typeface="Calibri"/>
              </a:rPr>
              <a:t> </a:t>
            </a:r>
            <a:r>
              <a:rPr lang="fr-FR" sz="2200" b="0" strike="noStrike" spc="-1">
                <a:solidFill>
                  <a:srgbClr val="000000"/>
                </a:solidFill>
                <a:uFill>
                  <a:solidFill>
                    <a:srgbClr val="FFFFFF"/>
                  </a:solidFill>
                </a:uFill>
                <a:latin typeface="Arial"/>
                <a:ea typeface="Calibri"/>
              </a:rPr>
              <a:t>Réfection de la couche de roulement sur toute la longueur de l’ouvrage</a:t>
            </a: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p:txBody>
      </p:sp>
      <p:sp>
        <p:nvSpPr>
          <p:cNvPr id="76" name="CustomShape 4"/>
          <p:cNvSpPr/>
          <p:nvPr/>
        </p:nvSpPr>
        <p:spPr>
          <a:xfrm>
            <a:off x="353520" y="10748520"/>
            <a:ext cx="16055640" cy="757800"/>
          </a:xfrm>
          <a:prstGeom prst="rect">
            <a:avLst/>
          </a:prstGeom>
          <a:solidFill>
            <a:srgbClr val="F8CBAD"/>
          </a:solidFill>
          <a:ln>
            <a:solidFill>
              <a:srgbClr val="F8CBAD"/>
            </a:solid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3400" b="1" strike="noStrike" spc="-1">
                <a:solidFill>
                  <a:srgbClr val="000000"/>
                </a:solidFill>
                <a:uFill>
                  <a:solidFill>
                    <a:srgbClr val="FFFFFF"/>
                  </a:solidFill>
                </a:uFill>
                <a:latin typeface="Calibri"/>
                <a:ea typeface="Calibri"/>
              </a:rPr>
              <a:t> </a:t>
            </a:r>
            <a:r>
              <a:rPr lang="fr-FR" sz="3400" b="1" strike="noStrike" spc="-1">
                <a:solidFill>
                  <a:srgbClr val="000000"/>
                </a:solidFill>
                <a:uFill>
                  <a:solidFill>
                    <a:srgbClr val="FFFFFF"/>
                  </a:solidFill>
                </a:uFill>
                <a:latin typeface="Arial"/>
                <a:ea typeface="Calibri"/>
              </a:rPr>
              <a:t>PLUSIEURS CAMPAGNES DE R</a:t>
            </a:r>
            <a:r>
              <a:rPr lang="fr-FR" sz="3400" b="1" strike="noStrike" spc="-1">
                <a:solidFill>
                  <a:srgbClr val="000000"/>
                </a:solidFill>
                <a:uFill>
                  <a:solidFill>
                    <a:srgbClr val="FFFFFF"/>
                  </a:solidFill>
                </a:uFill>
                <a:latin typeface="Arial"/>
                <a:ea typeface="Arial"/>
              </a:rPr>
              <a:t>É</a:t>
            </a:r>
            <a:r>
              <a:rPr lang="fr-FR" sz="3400" b="1" strike="noStrike" spc="-1">
                <a:solidFill>
                  <a:srgbClr val="000000"/>
                </a:solidFill>
                <a:uFill>
                  <a:solidFill>
                    <a:srgbClr val="FFFFFF"/>
                  </a:solidFill>
                </a:uFill>
                <a:latin typeface="Arial"/>
                <a:ea typeface="Calibri"/>
              </a:rPr>
              <a:t>PARATION DEPUIS SA CONSTRUCTION </a:t>
            </a:r>
            <a:endParaRPr lang="fr-FR" sz="1800" b="0" strike="noStrike" spc="-1">
              <a:solidFill>
                <a:srgbClr val="000000"/>
              </a:solidFill>
              <a:uFill>
                <a:solidFill>
                  <a:srgbClr val="FFFFFF"/>
                </a:solidFill>
              </a:uFill>
              <a:latin typeface="Arial"/>
            </a:endParaRPr>
          </a:p>
        </p:txBody>
      </p:sp>
      <p:sp>
        <p:nvSpPr>
          <p:cNvPr id="77" name="CustomShape 5"/>
          <p:cNvSpPr/>
          <p:nvPr/>
        </p:nvSpPr>
        <p:spPr>
          <a:xfrm>
            <a:off x="353520" y="10702080"/>
            <a:ext cx="29747880" cy="5522760"/>
          </a:xfrm>
          <a:prstGeom prst="rect">
            <a:avLst/>
          </a:prstGeom>
          <a:noFill/>
          <a:ln w="76320">
            <a:solidFill>
              <a:srgbClr val="F8CBAD"/>
            </a:solidFill>
            <a:miter/>
          </a:ln>
        </p:spPr>
        <p:style>
          <a:lnRef idx="0">
            <a:scrgbClr r="0" g="0" b="0"/>
          </a:lnRef>
          <a:fillRef idx="0">
            <a:scrgbClr r="0" g="0" b="0"/>
          </a:fillRef>
          <a:effectRef idx="0">
            <a:scrgbClr r="0" g="0" b="0"/>
          </a:effectRef>
          <a:fontRef idx="minor"/>
        </p:style>
      </p:sp>
      <p:sp>
        <p:nvSpPr>
          <p:cNvPr id="78" name="CustomShape 6"/>
          <p:cNvSpPr/>
          <p:nvPr/>
        </p:nvSpPr>
        <p:spPr>
          <a:xfrm>
            <a:off x="353520" y="9634320"/>
            <a:ext cx="29747880" cy="865080"/>
          </a:xfrm>
          <a:prstGeom prst="rect">
            <a:avLst/>
          </a:prstGeom>
          <a:solidFill>
            <a:schemeClr val="accent6">
              <a:lumMod val="40000"/>
              <a:lumOff val="60000"/>
            </a:schemeClr>
          </a:solidFill>
          <a:ln>
            <a:solidFill>
              <a:schemeClr val="accent6">
                <a:lumMod val="40000"/>
                <a:lumOff val="60000"/>
              </a:schemeClr>
            </a:solidFill>
          </a:ln>
        </p:spPr>
        <p:style>
          <a:lnRef idx="0">
            <a:scrgbClr r="0" g="0" b="0"/>
          </a:lnRef>
          <a:fillRef idx="0">
            <a:scrgbClr r="0" g="0" b="0"/>
          </a:fillRef>
          <a:effectRef idx="0">
            <a:scrgbClr r="0" g="0" b="0"/>
          </a:effectRef>
          <a:fontRef idx="minor"/>
        </p:style>
      </p:sp>
      <p:sp>
        <p:nvSpPr>
          <p:cNvPr id="79" name="CustomShape 7"/>
          <p:cNvSpPr/>
          <p:nvPr/>
        </p:nvSpPr>
        <p:spPr>
          <a:xfrm>
            <a:off x="353520" y="307800"/>
            <a:ext cx="29747880" cy="1549800"/>
          </a:xfrm>
          <a:prstGeom prst="rect">
            <a:avLst/>
          </a:prstGeom>
          <a:solidFill>
            <a:schemeClr val="accent6">
              <a:lumMod val="40000"/>
              <a:lumOff val="60000"/>
            </a:schemeClr>
          </a:solidFill>
          <a:ln>
            <a:solidFill>
              <a:schemeClr val="accent6">
                <a:lumMod val="20000"/>
                <a:lumOff val="80000"/>
              </a:schemeClr>
            </a:solid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8000" b="1" strike="noStrike" spc="-1">
                <a:solidFill>
                  <a:srgbClr val="000000"/>
                </a:solidFill>
                <a:uFill>
                  <a:solidFill>
                    <a:srgbClr val="FFFFFF"/>
                  </a:solidFill>
                </a:uFill>
                <a:latin typeface="Arial"/>
                <a:ea typeface="Calibri"/>
              </a:rPr>
              <a:t>POURQUOI RECONSTRUIRE LE PONT </a:t>
            </a:r>
            <a:r>
              <a:rPr lang="fr-FR" sz="9600" b="1" strike="noStrike" spc="-1">
                <a:solidFill>
                  <a:srgbClr val="000000"/>
                </a:solidFill>
                <a:uFill>
                  <a:solidFill>
                    <a:srgbClr val="FFFFFF"/>
                  </a:solidFill>
                </a:uFill>
                <a:latin typeface="Arial"/>
                <a:ea typeface="Calibri"/>
              </a:rPr>
              <a:t>?</a:t>
            </a:r>
            <a:endParaRPr lang="fr-FR" sz="1800" b="0" strike="noStrike" spc="-1">
              <a:solidFill>
                <a:srgbClr val="000000"/>
              </a:solidFill>
              <a:uFill>
                <a:solidFill>
                  <a:srgbClr val="FFFFFF"/>
                </a:solidFill>
              </a:uFill>
              <a:latin typeface="Arial"/>
            </a:endParaRPr>
          </a:p>
        </p:txBody>
      </p:sp>
      <p:sp>
        <p:nvSpPr>
          <p:cNvPr id="80" name="CustomShape 8"/>
          <p:cNvSpPr/>
          <p:nvPr/>
        </p:nvSpPr>
        <p:spPr>
          <a:xfrm>
            <a:off x="323280" y="2166840"/>
            <a:ext cx="10963440" cy="7204320"/>
          </a:xfrm>
          <a:prstGeom prst="rect">
            <a:avLst/>
          </a:prstGeom>
          <a:solidFill>
            <a:srgbClr val="ED7D31"/>
          </a:solidFill>
          <a:ln>
            <a:noFill/>
          </a:ln>
        </p:spPr>
        <p:style>
          <a:lnRef idx="0">
            <a:scrgbClr r="0" g="0" b="0"/>
          </a:lnRef>
          <a:fillRef idx="0">
            <a:scrgbClr r="0" g="0" b="0"/>
          </a:fillRef>
          <a:effectRef idx="0">
            <a:scrgbClr r="0" g="0" b="0"/>
          </a:effectRef>
          <a:fontRef idx="minor"/>
        </p:style>
        <p:txBody>
          <a:bodyPr lIns="360000" tIns="45000" rIns="360000" bIns="45000"/>
          <a:lstStyle/>
          <a:p>
            <a:pPr algn="just">
              <a:lnSpc>
                <a:spcPct val="100000"/>
              </a:lnSpc>
            </a:pPr>
            <a:endParaRPr lang="fr-FR" sz="1800" b="0" strike="noStrike" spc="-1">
              <a:solidFill>
                <a:srgbClr val="000000"/>
              </a:solidFill>
              <a:uFill>
                <a:solidFill>
                  <a:srgbClr val="FFFFFF"/>
                </a:solidFill>
              </a:uFill>
              <a:latin typeface="Arial"/>
            </a:endParaRPr>
          </a:p>
          <a:p>
            <a:pPr algn="just">
              <a:lnSpc>
                <a:spcPct val="100000"/>
              </a:lnSpc>
            </a:pPr>
            <a:r>
              <a:rPr lang="fr-FR" sz="2400" b="1" strike="noStrike" spc="-1">
                <a:solidFill>
                  <a:srgbClr val="FFFFFF"/>
                </a:solidFill>
                <a:uFill>
                  <a:solidFill>
                    <a:srgbClr val="FFFFFF"/>
                  </a:solidFill>
                </a:uFill>
                <a:latin typeface="Arial"/>
                <a:ea typeface="Times New Roman"/>
              </a:rPr>
              <a:t>Le quartier de Saint-Aygulf constitue une zone de villégiature importante sur la commune de Fréjus. Il est relié au coeur de ville par la RD559 et le parcours cyclable du Littoral (PCL), qui longent les étangs de Villepey.</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a:p>
            <a:pPr algn="just">
              <a:lnSpc>
                <a:spcPct val="100000"/>
              </a:lnSpc>
            </a:pPr>
            <a:r>
              <a:rPr lang="fr-FR" sz="2400" b="1" strike="noStrike" spc="-1">
                <a:solidFill>
                  <a:srgbClr val="FFFFFF"/>
                </a:solidFill>
                <a:uFill>
                  <a:solidFill>
                    <a:srgbClr val="FFFFFF"/>
                  </a:solidFill>
                </a:uFill>
                <a:latin typeface="Arial"/>
                <a:ea typeface="Times New Roman"/>
              </a:rPr>
              <a:t>C’est le pont de la Galiote qui permet à la route départementale de franchir le chenal reliant les étangs à la mer.</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a:p>
            <a:pPr algn="just">
              <a:lnSpc>
                <a:spcPct val="100000"/>
              </a:lnSpc>
            </a:pPr>
            <a:r>
              <a:rPr lang="fr-FR" sz="2400" b="1" strike="noStrike" spc="-1">
                <a:solidFill>
                  <a:srgbClr val="FFFFFF"/>
                </a:solidFill>
                <a:uFill>
                  <a:solidFill>
                    <a:srgbClr val="FFFFFF"/>
                  </a:solidFill>
                </a:uFill>
                <a:latin typeface="Arial"/>
                <a:ea typeface="Times New Roman"/>
              </a:rPr>
              <a:t>Construit en 1928, cet ouvrage d’art, long de 124 m et constitué de cinq arches, a été réalisé en béton armé.</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a:p>
            <a:pPr algn="just">
              <a:lnSpc>
                <a:spcPct val="100000"/>
              </a:lnSpc>
            </a:pPr>
            <a:r>
              <a:rPr lang="fr-FR" sz="2400" b="1" strike="noStrike" spc="-1">
                <a:solidFill>
                  <a:srgbClr val="FFFFFF"/>
                </a:solidFill>
                <a:uFill>
                  <a:solidFill>
                    <a:srgbClr val="FFFFFF"/>
                  </a:solidFill>
                </a:uFill>
                <a:latin typeface="Arial"/>
                <a:ea typeface="Times New Roman"/>
              </a:rPr>
              <a:t>Situé dans un environnement marin particulièrement agressif, le pont de la Galiote a fait l’objet de plusieurs campagnes de travaux de confortement, suite à la constatation d’un mauvais état général. Il continue malgré tout à présenter des signes d’usures prononcées, liées à son âge très avancé.</a:t>
            </a:r>
            <a:endParaRPr lang="fr-FR" sz="1800" b="0" strike="noStrike" spc="-1">
              <a:solidFill>
                <a:srgbClr val="000000"/>
              </a:solidFill>
              <a:uFill>
                <a:solidFill>
                  <a:srgbClr val="FFFFFF"/>
                </a:solidFill>
              </a:uFill>
              <a:latin typeface="Arial"/>
            </a:endParaRPr>
          </a:p>
          <a:p>
            <a:pPr algn="just">
              <a:lnSpc>
                <a:spcPct val="107000"/>
              </a:lnSpc>
            </a:pPr>
            <a:endParaRPr lang="fr-FR" sz="1800" b="0" strike="noStrike" spc="-1">
              <a:solidFill>
                <a:srgbClr val="000000"/>
              </a:solidFill>
              <a:uFill>
                <a:solidFill>
                  <a:srgbClr val="FFFFFF"/>
                </a:solidFill>
              </a:uFill>
              <a:latin typeface="Arial"/>
            </a:endParaRPr>
          </a:p>
        </p:txBody>
      </p:sp>
      <p:pic>
        <p:nvPicPr>
          <p:cNvPr id="81" name="Image 2"/>
          <p:cNvPicPr/>
          <p:nvPr/>
        </p:nvPicPr>
        <p:blipFill>
          <a:blip r:embed="rId3"/>
          <a:srcRect b="8569"/>
          <a:stretch/>
        </p:blipFill>
        <p:spPr>
          <a:xfrm>
            <a:off x="11485440" y="2215440"/>
            <a:ext cx="9973080" cy="7138080"/>
          </a:xfrm>
          <a:prstGeom prst="rect">
            <a:avLst/>
          </a:prstGeom>
          <a:ln>
            <a:solidFill>
              <a:schemeClr val="tx1"/>
            </a:solidFill>
          </a:ln>
        </p:spPr>
      </p:pic>
      <p:sp>
        <p:nvSpPr>
          <p:cNvPr id="82" name="CustomShape 9"/>
          <p:cNvSpPr/>
          <p:nvPr/>
        </p:nvSpPr>
        <p:spPr>
          <a:xfrm>
            <a:off x="353520" y="16968240"/>
            <a:ext cx="29747880" cy="18721080"/>
          </a:xfrm>
          <a:prstGeom prst="rect">
            <a:avLst/>
          </a:prstGeom>
          <a:noFill/>
          <a:ln w="76320">
            <a:solidFill>
              <a:srgbClr val="F8CBAD"/>
            </a:solidFill>
            <a:miter/>
          </a:ln>
        </p:spPr>
        <p:style>
          <a:lnRef idx="0">
            <a:scrgbClr r="0" g="0" b="0"/>
          </a:lnRef>
          <a:fillRef idx="0">
            <a:scrgbClr r="0" g="0" b="0"/>
          </a:fillRef>
          <a:effectRef idx="0">
            <a:scrgbClr r="0" g="0" b="0"/>
          </a:effectRef>
          <a:fontRef idx="minor"/>
        </p:style>
      </p:sp>
      <p:sp>
        <p:nvSpPr>
          <p:cNvPr id="83" name="CustomShape 10"/>
          <p:cNvSpPr/>
          <p:nvPr/>
        </p:nvSpPr>
        <p:spPr>
          <a:xfrm>
            <a:off x="8015040" y="9646200"/>
            <a:ext cx="14603040" cy="115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4000" b="1" strike="noStrike" spc="-1">
                <a:solidFill>
                  <a:srgbClr val="000000"/>
                </a:solidFill>
                <a:uFill>
                  <a:solidFill>
                    <a:srgbClr val="FFFFFF"/>
                  </a:solidFill>
                </a:uFill>
                <a:latin typeface="Arial"/>
                <a:ea typeface="Calibri"/>
              </a:rPr>
              <a:t>UN OUVRAGE CENTENNAL QUI A TRAVERSÉ LE TEMPS</a:t>
            </a:r>
            <a:endParaRPr lang="fr-FR" sz="1800" b="0" strike="noStrike" spc="-1">
              <a:solidFill>
                <a:srgbClr val="000000"/>
              </a:solidFill>
              <a:uFill>
                <a:solidFill>
                  <a:srgbClr val="FFFFFF"/>
                </a:solidFill>
              </a:uFill>
              <a:latin typeface="Arial"/>
            </a:endParaRPr>
          </a:p>
        </p:txBody>
      </p:sp>
      <p:pic>
        <p:nvPicPr>
          <p:cNvPr id="84" name="Image 26"/>
          <p:cNvPicPr/>
          <p:nvPr/>
        </p:nvPicPr>
        <p:blipFill>
          <a:blip r:embed="rId4"/>
          <a:stretch/>
        </p:blipFill>
        <p:spPr>
          <a:xfrm>
            <a:off x="21657600" y="2240640"/>
            <a:ext cx="8444160" cy="7130520"/>
          </a:xfrm>
          <a:prstGeom prst="rect">
            <a:avLst/>
          </a:prstGeom>
          <a:ln>
            <a:solidFill>
              <a:schemeClr val="tx1"/>
            </a:solidFill>
          </a:ln>
        </p:spPr>
      </p:pic>
      <p:sp>
        <p:nvSpPr>
          <p:cNvPr id="85" name="CustomShape 11"/>
          <p:cNvSpPr/>
          <p:nvPr/>
        </p:nvSpPr>
        <p:spPr>
          <a:xfrm>
            <a:off x="17803800" y="17484120"/>
            <a:ext cx="8925840" cy="1683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3200" b="1" strike="noStrike" spc="-1">
                <a:solidFill>
                  <a:srgbClr val="000000"/>
                </a:solidFill>
                <a:uFill>
                  <a:solidFill>
                    <a:srgbClr val="FFFFFF"/>
                  </a:solidFill>
                </a:uFill>
                <a:latin typeface="Calibri"/>
                <a:ea typeface="Calibri"/>
              </a:rPr>
              <a:t>2/  </a:t>
            </a:r>
            <a:r>
              <a:rPr lang="fr-FR" sz="3200" b="1" strike="noStrike" spc="-1">
                <a:solidFill>
                  <a:srgbClr val="000000"/>
                </a:solidFill>
                <a:uFill>
                  <a:solidFill>
                    <a:srgbClr val="FFFFFF"/>
                  </a:solidFill>
                </a:uFill>
                <a:latin typeface="Arial"/>
                <a:ea typeface="Calibri"/>
              </a:rPr>
              <a:t>UNE CAPACIT</a:t>
            </a:r>
            <a:r>
              <a:rPr lang="fr-FR" sz="3200" b="1" strike="noStrike" spc="-1">
                <a:solidFill>
                  <a:srgbClr val="000000"/>
                </a:solidFill>
                <a:uFill>
                  <a:solidFill>
                    <a:srgbClr val="FFFFFF"/>
                  </a:solidFill>
                </a:uFill>
                <a:latin typeface="Arial"/>
                <a:ea typeface="Arial"/>
              </a:rPr>
              <a:t>É</a:t>
            </a:r>
            <a:r>
              <a:rPr lang="fr-FR" sz="3200" b="1" strike="noStrike" spc="-1">
                <a:solidFill>
                  <a:srgbClr val="000000"/>
                </a:solidFill>
                <a:uFill>
                  <a:solidFill>
                    <a:srgbClr val="FFFFFF"/>
                  </a:solidFill>
                </a:uFill>
                <a:latin typeface="Arial"/>
                <a:ea typeface="Calibri"/>
              </a:rPr>
              <a:t> PORTANTE LIMIT</a:t>
            </a:r>
            <a:r>
              <a:rPr lang="fr-FR" sz="3200" b="1" strike="noStrike" spc="-1">
                <a:solidFill>
                  <a:srgbClr val="000000"/>
                </a:solidFill>
                <a:uFill>
                  <a:solidFill>
                    <a:srgbClr val="FFFFFF"/>
                  </a:solidFill>
                </a:uFill>
                <a:latin typeface="Arial"/>
                <a:ea typeface="Arial"/>
              </a:rPr>
              <a:t>É</a:t>
            </a:r>
            <a:r>
              <a:rPr lang="fr-FR" sz="3200" b="1" strike="noStrike" spc="-1">
                <a:solidFill>
                  <a:srgbClr val="000000"/>
                </a:solidFill>
                <a:uFill>
                  <a:solidFill>
                    <a:srgbClr val="FFFFFF"/>
                  </a:solidFill>
                </a:uFill>
                <a:latin typeface="Arial"/>
                <a:ea typeface="Calibri"/>
              </a:rPr>
              <a:t>E</a:t>
            </a: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p:txBody>
      </p:sp>
      <p:sp>
        <p:nvSpPr>
          <p:cNvPr id="86" name="CustomShape 12"/>
          <p:cNvSpPr/>
          <p:nvPr/>
        </p:nvSpPr>
        <p:spPr>
          <a:xfrm>
            <a:off x="17804160" y="18394920"/>
            <a:ext cx="12082320" cy="3460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2400" b="0" strike="noStrike" spc="-1">
                <a:solidFill>
                  <a:srgbClr val="000000"/>
                </a:solidFill>
                <a:uFill>
                  <a:solidFill>
                    <a:srgbClr val="FFFFFF"/>
                  </a:solidFill>
                </a:uFill>
                <a:latin typeface="Arial"/>
                <a:ea typeface="Calibri"/>
              </a:rPr>
              <a:t>Une évaluation structurale de l’ouvrage, réalisée en 2015 par le CEREMA, a conduit à limiter les charges routières sur le tablier à </a:t>
            </a:r>
            <a:r>
              <a:rPr lang="fr-FR" sz="2400" b="1" strike="noStrike" spc="-1">
                <a:solidFill>
                  <a:srgbClr val="000000"/>
                </a:solidFill>
                <a:uFill>
                  <a:solidFill>
                    <a:srgbClr val="FFFFFF"/>
                  </a:solidFill>
                </a:uFill>
                <a:latin typeface="Arial"/>
                <a:ea typeface="Calibri"/>
              </a:rPr>
              <a:t>12 tonnes</a:t>
            </a:r>
            <a:r>
              <a:rPr lang="fr-FR" sz="2400" b="0" strike="noStrike" spc="-1">
                <a:solidFill>
                  <a:srgbClr val="000000"/>
                </a:solidFill>
                <a:uFill>
                  <a:solidFill>
                    <a:srgbClr val="FFFFFF"/>
                  </a:solidFill>
                </a:uFill>
                <a:latin typeface="Arial"/>
                <a:ea typeface="Calibri"/>
              </a:rPr>
              <a:t>, les calculs ayant conclu à </a:t>
            </a:r>
            <a:r>
              <a:rPr lang="fr-FR" sz="2400" b="1" strike="noStrike" spc="-1">
                <a:solidFill>
                  <a:srgbClr val="000000"/>
                </a:solidFill>
                <a:uFill>
                  <a:solidFill>
                    <a:srgbClr val="FFFFFF"/>
                  </a:solidFill>
                </a:uFill>
                <a:latin typeface="Arial"/>
                <a:ea typeface="Calibri"/>
              </a:rPr>
              <a:t>une capacité portante réduite</a:t>
            </a:r>
            <a:r>
              <a:rPr lang="fr-FR" sz="2400" b="0" strike="noStrike" spc="-1">
                <a:solidFill>
                  <a:srgbClr val="000000"/>
                </a:solidFill>
                <a:uFill>
                  <a:solidFill>
                    <a:srgbClr val="FFFFFF"/>
                  </a:solidFill>
                </a:uFill>
                <a:latin typeface="Arial"/>
                <a:ea typeface="Calibri"/>
              </a:rPr>
              <a:t>.</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a:p>
            <a:pPr algn="just">
              <a:lnSpc>
                <a:spcPct val="100000"/>
              </a:lnSpc>
            </a:pPr>
            <a:r>
              <a:rPr lang="fr-FR" sz="2400" b="0" strike="noStrike" spc="-1">
                <a:solidFill>
                  <a:srgbClr val="000000"/>
                </a:solidFill>
                <a:uFill>
                  <a:solidFill>
                    <a:srgbClr val="FFFFFF"/>
                  </a:solidFill>
                </a:uFill>
                <a:latin typeface="Arial"/>
                <a:ea typeface="Calibri"/>
              </a:rPr>
              <a:t>Cette limitation de tonnage crée </a:t>
            </a:r>
            <a:r>
              <a:rPr lang="fr-FR" sz="2400" b="1" strike="noStrike" spc="-1">
                <a:solidFill>
                  <a:srgbClr val="000000"/>
                </a:solidFill>
                <a:uFill>
                  <a:solidFill>
                    <a:srgbClr val="FFFFFF"/>
                  </a:solidFill>
                </a:uFill>
                <a:latin typeface="Arial"/>
                <a:ea typeface="Calibri"/>
              </a:rPr>
              <a:t>des contraintes très fortes pour les transporteurs routiers (rallongements de parcours)</a:t>
            </a:r>
            <a:r>
              <a:rPr lang="fr-FR" sz="2400" b="0" strike="noStrike" spc="-1">
                <a:solidFill>
                  <a:srgbClr val="000000"/>
                </a:solidFill>
                <a:uFill>
                  <a:solidFill>
                    <a:srgbClr val="FFFFFF"/>
                  </a:solidFill>
                </a:uFill>
                <a:latin typeface="Arial"/>
                <a:ea typeface="Calibri"/>
              </a:rPr>
              <a:t> et </a:t>
            </a:r>
            <a:r>
              <a:rPr lang="fr-FR" sz="2400" b="1" strike="noStrike" spc="-1">
                <a:solidFill>
                  <a:srgbClr val="000000"/>
                </a:solidFill>
                <a:uFill>
                  <a:solidFill>
                    <a:srgbClr val="FFFFFF"/>
                  </a:solidFill>
                </a:uFill>
                <a:latin typeface="Arial"/>
                <a:ea typeface="Calibri"/>
              </a:rPr>
              <a:t>perturbe l’activité économique</a:t>
            </a:r>
            <a:r>
              <a:rPr lang="fr-FR" sz="2400" b="0" strike="noStrike" spc="-1">
                <a:solidFill>
                  <a:srgbClr val="000000"/>
                </a:solidFill>
                <a:uFill>
                  <a:solidFill>
                    <a:srgbClr val="FFFFFF"/>
                  </a:solidFill>
                </a:uFill>
                <a:latin typeface="Arial"/>
                <a:ea typeface="Calibri"/>
              </a:rPr>
              <a:t> du quartier de Saint-Aygulf et des zones d’activité de l’agglomération de Fréjus / Saint-Raphaël, mais également de façon plus globale sur l’ensemble du bassin de vie. </a:t>
            </a:r>
            <a:endParaRPr lang="fr-FR" sz="1800" b="0" strike="noStrike" spc="-1">
              <a:solidFill>
                <a:srgbClr val="000000"/>
              </a:solidFill>
              <a:uFill>
                <a:solidFill>
                  <a:srgbClr val="FFFFFF"/>
                </a:solidFill>
              </a:uFill>
              <a:latin typeface="Arial"/>
            </a:endParaRPr>
          </a:p>
        </p:txBody>
      </p:sp>
      <p:sp>
        <p:nvSpPr>
          <p:cNvPr id="87" name="CustomShape 13"/>
          <p:cNvSpPr/>
          <p:nvPr/>
        </p:nvSpPr>
        <p:spPr>
          <a:xfrm>
            <a:off x="20882520" y="24879960"/>
            <a:ext cx="7616160" cy="45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400" b="1" u="sng" strike="noStrike" spc="-1">
                <a:solidFill>
                  <a:srgbClr val="FFFFFF"/>
                </a:solidFill>
                <a:uFill>
                  <a:solidFill>
                    <a:srgbClr val="FFFFFF"/>
                  </a:solidFill>
                </a:uFill>
                <a:latin typeface="Calibri"/>
                <a:ea typeface="DejaVu Sans"/>
              </a:rPr>
              <a:t>Passage dangereux d’un véhicule</a:t>
            </a:r>
            <a:endParaRPr lang="fr-FR" sz="1800" b="0" strike="noStrike" spc="-1">
              <a:solidFill>
                <a:srgbClr val="000000"/>
              </a:solidFill>
              <a:uFill>
                <a:solidFill>
                  <a:srgbClr val="FFFFFF"/>
                </a:solidFill>
              </a:uFill>
              <a:latin typeface="Arial"/>
            </a:endParaRPr>
          </a:p>
        </p:txBody>
      </p:sp>
      <p:sp>
        <p:nvSpPr>
          <p:cNvPr id="88" name="CustomShape 14"/>
          <p:cNvSpPr/>
          <p:nvPr/>
        </p:nvSpPr>
        <p:spPr>
          <a:xfrm>
            <a:off x="323280" y="17372520"/>
            <a:ext cx="16086240" cy="820440"/>
          </a:xfrm>
          <a:prstGeom prst="rect">
            <a:avLst/>
          </a:prstGeom>
          <a:solidFill>
            <a:srgbClr val="F8CBAD"/>
          </a:solidFill>
          <a:ln>
            <a:solidFill>
              <a:srgbClr val="F8CBAD"/>
            </a:solid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3200" b="1" strike="noStrike" spc="-1">
                <a:solidFill>
                  <a:srgbClr val="000000"/>
                </a:solidFill>
                <a:uFill>
                  <a:solidFill>
                    <a:srgbClr val="FFFFFF"/>
                  </a:solidFill>
                </a:uFill>
                <a:latin typeface="Arial"/>
                <a:ea typeface="Calibri"/>
              </a:rPr>
              <a:t>1/  UNE STRUCTURE ENDOMMAG</a:t>
            </a:r>
            <a:r>
              <a:rPr lang="fr-FR" sz="3200" b="1" strike="noStrike" spc="-1">
                <a:solidFill>
                  <a:srgbClr val="000000"/>
                </a:solidFill>
                <a:uFill>
                  <a:solidFill>
                    <a:srgbClr val="FFFFFF"/>
                  </a:solidFill>
                </a:uFill>
                <a:latin typeface="Arial"/>
                <a:ea typeface="Arial"/>
              </a:rPr>
              <a:t>É</a:t>
            </a:r>
            <a:r>
              <a:rPr lang="fr-FR" sz="3200" b="1" strike="noStrike" spc="-1">
                <a:solidFill>
                  <a:srgbClr val="000000"/>
                </a:solidFill>
                <a:uFill>
                  <a:solidFill>
                    <a:srgbClr val="FFFFFF"/>
                  </a:solidFill>
                </a:uFill>
                <a:latin typeface="Arial"/>
                <a:ea typeface="Calibri"/>
              </a:rPr>
              <a:t>E</a:t>
            </a: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p:txBody>
      </p:sp>
      <p:sp>
        <p:nvSpPr>
          <p:cNvPr id="89" name="CustomShape 15"/>
          <p:cNvSpPr/>
          <p:nvPr/>
        </p:nvSpPr>
        <p:spPr>
          <a:xfrm>
            <a:off x="606240" y="18328320"/>
            <a:ext cx="15973200" cy="2646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2400" b="0" strike="noStrike" spc="-1">
                <a:solidFill>
                  <a:srgbClr val="000000"/>
                </a:solidFill>
                <a:uFill>
                  <a:solidFill>
                    <a:srgbClr val="FFFFFF"/>
                  </a:solidFill>
                </a:uFill>
                <a:latin typeface="Arial"/>
                <a:ea typeface="DejaVu Sans"/>
              </a:rPr>
              <a:t>Les inspections périodiques de cet ouvrage ancien </a:t>
            </a:r>
            <a:r>
              <a:rPr lang="fr-FR" sz="2400" b="0" strike="noStrike" spc="-1">
                <a:solidFill>
                  <a:srgbClr val="000000"/>
                </a:solidFill>
                <a:uFill>
                  <a:solidFill>
                    <a:srgbClr val="FFFFFF"/>
                  </a:solidFill>
                </a:uFill>
                <a:latin typeface="Arial"/>
                <a:ea typeface="Times New Roman"/>
              </a:rPr>
              <a:t>en béton armé, situé dans un environnement marin agressif,</a:t>
            </a:r>
            <a:r>
              <a:rPr lang="fr-FR" sz="2400" b="0" strike="noStrike" spc="-1">
                <a:solidFill>
                  <a:srgbClr val="000000"/>
                </a:solidFill>
                <a:uFill>
                  <a:solidFill>
                    <a:srgbClr val="FFFFFF"/>
                  </a:solidFill>
                </a:uFill>
                <a:latin typeface="Arial"/>
                <a:ea typeface="DejaVu Sans"/>
              </a:rPr>
              <a:t> ont révélé </a:t>
            </a:r>
            <a:r>
              <a:rPr lang="fr-FR" sz="2400" b="1" strike="noStrike" spc="-1">
                <a:solidFill>
                  <a:srgbClr val="000000"/>
                </a:solidFill>
                <a:uFill>
                  <a:solidFill>
                    <a:srgbClr val="FFFFFF"/>
                  </a:solidFill>
                </a:uFill>
                <a:latin typeface="Arial"/>
                <a:ea typeface="DejaVu Sans"/>
              </a:rPr>
              <a:t>de nombreuses pathologies importantes et évolutives</a:t>
            </a:r>
            <a:r>
              <a:rPr lang="fr-FR" sz="2400" b="0" strike="noStrike" spc="-1">
                <a:solidFill>
                  <a:srgbClr val="000000"/>
                </a:solidFill>
                <a:uFill>
                  <a:solidFill>
                    <a:srgbClr val="FFFFFF"/>
                  </a:solidFill>
                </a:uFill>
                <a:latin typeface="Arial"/>
                <a:ea typeface="DejaVu Sans"/>
              </a:rPr>
              <a:t> :</a:t>
            </a:r>
            <a:endParaRPr lang="fr-FR" sz="1800" b="0" strike="noStrike" spc="-1">
              <a:solidFill>
                <a:srgbClr val="000000"/>
              </a:solidFill>
              <a:uFill>
                <a:solidFill>
                  <a:srgbClr val="FFFFFF"/>
                </a:solidFill>
              </a:uFill>
              <a:latin typeface="Arial"/>
            </a:endParaRPr>
          </a:p>
          <a:p>
            <a:pPr marL="343080" indent="-339120" algn="just">
              <a:lnSpc>
                <a:spcPct val="100000"/>
              </a:lnSpc>
              <a:buClr>
                <a:srgbClr val="000000"/>
              </a:buClr>
              <a:buFont typeface="Arial"/>
              <a:buChar char="•"/>
            </a:pPr>
            <a:r>
              <a:rPr lang="fr-FR" sz="2400" b="0" strike="noStrike" spc="-1">
                <a:solidFill>
                  <a:srgbClr val="000000"/>
                </a:solidFill>
                <a:uFill>
                  <a:solidFill>
                    <a:srgbClr val="FFFFFF"/>
                  </a:solidFill>
                </a:uFill>
                <a:latin typeface="Arial"/>
                <a:ea typeface="DejaVu Sans"/>
              </a:rPr>
              <a:t>Présence de fissures, voire de fractures, résultant a priori des phénomènes d’éclatement du béton induits par la corrosion des armatures qui se poursuit ;</a:t>
            </a:r>
            <a:endParaRPr lang="fr-FR" sz="1800" b="0" strike="noStrike" spc="-1">
              <a:solidFill>
                <a:srgbClr val="000000"/>
              </a:solidFill>
              <a:uFill>
                <a:solidFill>
                  <a:srgbClr val="FFFFFF"/>
                </a:solidFill>
              </a:uFill>
              <a:latin typeface="Arial"/>
            </a:endParaRPr>
          </a:p>
          <a:p>
            <a:pPr marL="343080" indent="-339120" algn="just">
              <a:lnSpc>
                <a:spcPct val="100000"/>
              </a:lnSpc>
              <a:buClr>
                <a:srgbClr val="000000"/>
              </a:buClr>
              <a:buFont typeface="Arial"/>
              <a:buChar char="•"/>
            </a:pPr>
            <a:r>
              <a:rPr lang="fr-FR" sz="2400" b="0" strike="noStrike" spc="-1">
                <a:solidFill>
                  <a:srgbClr val="000000"/>
                </a:solidFill>
                <a:uFill>
                  <a:solidFill>
                    <a:srgbClr val="FFFFFF"/>
                  </a:solidFill>
                </a:uFill>
                <a:latin typeface="Arial"/>
                <a:ea typeface="DejaVu Sans"/>
              </a:rPr>
              <a:t>Présence de très nombreux aciers apparents corrodés, en raison de l’insuffisance de l’enrobage ;</a:t>
            </a:r>
            <a:endParaRPr lang="fr-FR" sz="1800" b="0" strike="noStrike" spc="-1">
              <a:solidFill>
                <a:srgbClr val="000000"/>
              </a:solidFill>
              <a:uFill>
                <a:solidFill>
                  <a:srgbClr val="FFFFFF"/>
                </a:solidFill>
              </a:uFill>
              <a:latin typeface="Arial"/>
            </a:endParaRPr>
          </a:p>
          <a:p>
            <a:pPr marL="343080" indent="-339120" algn="just">
              <a:lnSpc>
                <a:spcPct val="100000"/>
              </a:lnSpc>
              <a:buClr>
                <a:srgbClr val="000000"/>
              </a:buClr>
              <a:buFont typeface="Arial"/>
              <a:buChar char="•"/>
            </a:pPr>
            <a:r>
              <a:rPr lang="fr-FR" sz="2400" b="0" strike="noStrike" spc="-1">
                <a:solidFill>
                  <a:srgbClr val="000000"/>
                </a:solidFill>
                <a:uFill>
                  <a:solidFill>
                    <a:srgbClr val="FFFFFF"/>
                  </a:solidFill>
                </a:uFill>
                <a:latin typeface="Arial"/>
                <a:ea typeface="DejaVu Sans"/>
              </a:rPr>
              <a:t>Nombreuses zones d’éclats en formation au niveau des faces latérales des arcs (phénomène de carbonatation).</a:t>
            </a:r>
            <a:endParaRPr lang="fr-FR" sz="1800" b="0" strike="noStrike" spc="-1">
              <a:solidFill>
                <a:srgbClr val="000000"/>
              </a:solidFill>
              <a:uFill>
                <a:solidFill>
                  <a:srgbClr val="FFFFFF"/>
                </a:solidFill>
              </a:uFill>
              <a:latin typeface="Arial"/>
            </a:endParaRPr>
          </a:p>
        </p:txBody>
      </p:sp>
      <p:pic>
        <p:nvPicPr>
          <p:cNvPr id="90" name="Image 18"/>
          <p:cNvPicPr/>
          <p:nvPr/>
        </p:nvPicPr>
        <p:blipFill>
          <a:blip r:embed="rId5"/>
          <a:stretch/>
        </p:blipFill>
        <p:spPr>
          <a:xfrm>
            <a:off x="531720" y="21001680"/>
            <a:ext cx="5764680" cy="4592880"/>
          </a:xfrm>
          <a:prstGeom prst="rect">
            <a:avLst/>
          </a:prstGeom>
          <a:ln>
            <a:solidFill>
              <a:schemeClr val="tx1"/>
            </a:solidFill>
          </a:ln>
        </p:spPr>
      </p:pic>
      <p:sp>
        <p:nvSpPr>
          <p:cNvPr id="91" name="CustomShape 16"/>
          <p:cNvSpPr/>
          <p:nvPr/>
        </p:nvSpPr>
        <p:spPr>
          <a:xfrm>
            <a:off x="647280" y="24876000"/>
            <a:ext cx="3358800" cy="826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400" b="1" strike="noStrike" spc="-1">
                <a:solidFill>
                  <a:srgbClr val="FFFFFF"/>
                </a:solidFill>
                <a:uFill>
                  <a:solidFill>
                    <a:srgbClr val="FFFFFF"/>
                  </a:solidFill>
                </a:uFill>
                <a:latin typeface="Calibri"/>
                <a:ea typeface="DejaVu Sans"/>
              </a:rPr>
              <a:t>Fissure sur le tablier</a:t>
            </a:r>
            <a:endParaRPr lang="fr-FR" sz="1800" b="0" strike="noStrike" spc="-1">
              <a:solidFill>
                <a:srgbClr val="000000"/>
              </a:solidFill>
              <a:uFill>
                <a:solidFill>
                  <a:srgbClr val="FFFFFF"/>
                </a:solidFill>
              </a:uFill>
              <a:latin typeface="Arial"/>
            </a:endParaRPr>
          </a:p>
        </p:txBody>
      </p:sp>
      <p:sp>
        <p:nvSpPr>
          <p:cNvPr id="92" name="CustomShape 17"/>
          <p:cNvSpPr/>
          <p:nvPr/>
        </p:nvSpPr>
        <p:spPr>
          <a:xfrm>
            <a:off x="606240" y="26096760"/>
            <a:ext cx="10876320" cy="3673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3200" b="1" strike="noStrike" spc="-1">
                <a:solidFill>
                  <a:srgbClr val="000000"/>
                </a:solidFill>
                <a:uFill>
                  <a:solidFill>
                    <a:srgbClr val="FFFFFF"/>
                  </a:solidFill>
                </a:uFill>
                <a:latin typeface="Arial"/>
                <a:ea typeface="Calibri"/>
              </a:rPr>
              <a:t>3/  UN DANGER POUR LES MODES DOUX</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a:p>
            <a:pPr algn="just">
              <a:lnSpc>
                <a:spcPct val="100000"/>
              </a:lnSpc>
            </a:pPr>
            <a:r>
              <a:rPr lang="fr-FR" sz="2400" b="0" strike="noStrike" spc="-1">
                <a:solidFill>
                  <a:srgbClr val="000000"/>
                </a:solidFill>
                <a:uFill>
                  <a:solidFill>
                    <a:srgbClr val="FFFFFF"/>
                  </a:solidFill>
                </a:uFill>
                <a:latin typeface="Arial"/>
                <a:ea typeface="Calibri"/>
              </a:rPr>
              <a:t>La largeur circulable sur le pont est d’environ 5,50 m et il est équipé de deux petits trottoirs (0,90 m de large).</a:t>
            </a:r>
            <a:endParaRPr lang="fr-FR" sz="1800" b="0" strike="noStrike" spc="-1">
              <a:solidFill>
                <a:srgbClr val="000000"/>
              </a:solidFill>
              <a:uFill>
                <a:solidFill>
                  <a:srgbClr val="FFFFFF"/>
                </a:solidFill>
              </a:uFill>
              <a:latin typeface="Arial"/>
            </a:endParaRPr>
          </a:p>
          <a:p>
            <a:pPr algn="just">
              <a:lnSpc>
                <a:spcPct val="100000"/>
              </a:lnSpc>
            </a:pPr>
            <a:r>
              <a:rPr lang="fr-FR" sz="2400" b="0" strike="noStrike" spc="-1">
                <a:solidFill>
                  <a:srgbClr val="000000"/>
                </a:solidFill>
                <a:uFill>
                  <a:solidFill>
                    <a:srgbClr val="FFFFFF"/>
                  </a:solidFill>
                </a:uFill>
                <a:latin typeface="Arial"/>
                <a:ea typeface="Calibri"/>
              </a:rPr>
              <a:t>Cette faible largeur des trottoirs ne permet </a:t>
            </a:r>
            <a:r>
              <a:rPr lang="fr-FR" sz="2400" b="1" strike="noStrike" spc="-1">
                <a:solidFill>
                  <a:srgbClr val="000000"/>
                </a:solidFill>
                <a:uFill>
                  <a:solidFill>
                    <a:srgbClr val="FFFFFF"/>
                  </a:solidFill>
                </a:uFill>
                <a:latin typeface="Arial"/>
                <a:ea typeface="Calibri"/>
              </a:rPr>
              <a:t>ni la continuité de la piste cyclable</a:t>
            </a:r>
            <a:r>
              <a:rPr lang="fr-FR" sz="2400" b="0" strike="noStrike" spc="-1">
                <a:solidFill>
                  <a:srgbClr val="000000"/>
                </a:solidFill>
                <a:uFill>
                  <a:solidFill>
                    <a:srgbClr val="FFFFFF"/>
                  </a:solidFill>
                </a:uFill>
                <a:latin typeface="Arial"/>
                <a:ea typeface="Calibri"/>
              </a:rPr>
              <a:t>, </a:t>
            </a:r>
            <a:r>
              <a:rPr lang="fr-FR" sz="2400" b="1" strike="noStrike" spc="-1">
                <a:solidFill>
                  <a:srgbClr val="000000"/>
                </a:solidFill>
                <a:uFill>
                  <a:solidFill>
                    <a:srgbClr val="FFFFFF"/>
                  </a:solidFill>
                </a:uFill>
                <a:latin typeface="Arial"/>
                <a:ea typeface="Calibri"/>
              </a:rPr>
              <a:t>ni la circulation sécurisée des piétons</a:t>
            </a:r>
            <a:r>
              <a:rPr lang="fr-FR" sz="2400" b="0" strike="noStrike" spc="-1">
                <a:solidFill>
                  <a:srgbClr val="000000"/>
                </a:solidFill>
                <a:uFill>
                  <a:solidFill>
                    <a:srgbClr val="FFFFFF"/>
                  </a:solidFill>
                </a:uFill>
                <a:latin typeface="Arial"/>
                <a:ea typeface="Calibri"/>
              </a:rPr>
              <a:t>.</a:t>
            </a:r>
            <a:endParaRPr lang="fr-FR" sz="1800" b="0" strike="noStrike" spc="-1">
              <a:solidFill>
                <a:srgbClr val="000000"/>
              </a:solidFill>
              <a:uFill>
                <a:solidFill>
                  <a:srgbClr val="FFFFFF"/>
                </a:solidFill>
              </a:uFill>
              <a:latin typeface="Arial"/>
            </a:endParaRPr>
          </a:p>
          <a:p>
            <a:pPr algn="just">
              <a:lnSpc>
                <a:spcPct val="100000"/>
              </a:lnSpc>
            </a:pPr>
            <a:r>
              <a:rPr lang="fr-FR" sz="2400" b="0" strike="noStrike" spc="-1">
                <a:solidFill>
                  <a:srgbClr val="000000"/>
                </a:solidFill>
                <a:uFill>
                  <a:solidFill>
                    <a:srgbClr val="FFFFFF"/>
                  </a:solidFill>
                </a:uFill>
                <a:latin typeface="Arial"/>
                <a:ea typeface="Calibri"/>
              </a:rPr>
              <a:t>L</a:t>
            </a:r>
            <a:r>
              <a:rPr lang="fr-FR" sz="2400" b="1" strike="noStrike" spc="-1">
                <a:solidFill>
                  <a:srgbClr val="000000"/>
                </a:solidFill>
                <a:uFill>
                  <a:solidFill>
                    <a:srgbClr val="FFFFFF"/>
                  </a:solidFill>
                </a:uFill>
                <a:latin typeface="Arial"/>
                <a:ea typeface="Calibri"/>
              </a:rPr>
              <a:t>e risque d’accident est donc important</a:t>
            </a:r>
            <a:r>
              <a:rPr lang="fr-FR" sz="2400" b="0" strike="noStrike" spc="-1">
                <a:solidFill>
                  <a:srgbClr val="000000"/>
                </a:solidFill>
                <a:uFill>
                  <a:solidFill>
                    <a:srgbClr val="FFFFFF"/>
                  </a:solidFill>
                </a:uFill>
                <a:latin typeface="Arial"/>
                <a:ea typeface="Calibri"/>
              </a:rPr>
              <a:t> compte tenu de l’intensité du trafic.</a:t>
            </a: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p:txBody>
      </p:sp>
      <p:sp>
        <p:nvSpPr>
          <p:cNvPr id="93" name="CustomShape 18"/>
          <p:cNvSpPr/>
          <p:nvPr/>
        </p:nvSpPr>
        <p:spPr>
          <a:xfrm>
            <a:off x="12377880" y="26010000"/>
            <a:ext cx="7616160" cy="45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400" b="1" u="sng" strike="noStrike" spc="-1">
                <a:solidFill>
                  <a:srgbClr val="FFFFFF"/>
                </a:solidFill>
                <a:uFill>
                  <a:solidFill>
                    <a:srgbClr val="FFFFFF"/>
                  </a:solidFill>
                </a:uFill>
                <a:latin typeface="Calibri"/>
                <a:ea typeface="DejaVu Sans"/>
              </a:rPr>
              <a:t>Des piétons en file indienne sur des trottoirs étroits</a:t>
            </a:r>
            <a:endParaRPr lang="fr-FR" sz="1800" b="0" strike="noStrike" spc="-1">
              <a:solidFill>
                <a:srgbClr val="000000"/>
              </a:solidFill>
              <a:uFill>
                <a:solidFill>
                  <a:srgbClr val="FFFFFF"/>
                </a:solidFill>
              </a:uFill>
              <a:latin typeface="Arial"/>
            </a:endParaRPr>
          </a:p>
        </p:txBody>
      </p:sp>
      <p:sp>
        <p:nvSpPr>
          <p:cNvPr id="94" name="CustomShape 19"/>
          <p:cNvSpPr/>
          <p:nvPr/>
        </p:nvSpPr>
        <p:spPr>
          <a:xfrm>
            <a:off x="323280" y="16197120"/>
            <a:ext cx="29805120" cy="757800"/>
          </a:xfrm>
          <a:prstGeom prst="rect">
            <a:avLst/>
          </a:prstGeom>
          <a:solidFill>
            <a:srgbClr val="F8CBAD"/>
          </a:solidFill>
          <a:ln>
            <a:solidFill>
              <a:srgbClr val="F8CBAD"/>
            </a:solid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4400" b="1" strike="noStrike" spc="-1">
                <a:solidFill>
                  <a:srgbClr val="000000"/>
                </a:solidFill>
                <a:uFill>
                  <a:solidFill>
                    <a:srgbClr val="FFFFFF"/>
                  </a:solidFill>
                </a:uFill>
                <a:latin typeface="Calibri"/>
                <a:ea typeface="Calibri"/>
              </a:rPr>
              <a:t> </a:t>
            </a:r>
            <a:r>
              <a:rPr lang="fr-FR" sz="4400" b="1" strike="noStrike" spc="-1">
                <a:solidFill>
                  <a:srgbClr val="000000"/>
                </a:solidFill>
                <a:uFill>
                  <a:solidFill>
                    <a:srgbClr val="FFFFFF"/>
                  </a:solidFill>
                </a:uFill>
                <a:latin typeface="Arial"/>
                <a:ea typeface="Calibri"/>
              </a:rPr>
              <a:t>LES PROBL</a:t>
            </a:r>
            <a:r>
              <a:rPr lang="fr-FR" sz="4400" b="1" strike="noStrike" spc="-1">
                <a:solidFill>
                  <a:srgbClr val="000000"/>
                </a:solidFill>
                <a:uFill>
                  <a:solidFill>
                    <a:srgbClr val="FFFFFF"/>
                  </a:solidFill>
                </a:uFill>
                <a:latin typeface="Arial"/>
                <a:ea typeface="Arial"/>
              </a:rPr>
              <a:t>É</a:t>
            </a:r>
            <a:r>
              <a:rPr lang="fr-FR" sz="4400" b="1" strike="noStrike" spc="-1">
                <a:solidFill>
                  <a:srgbClr val="000000"/>
                </a:solidFill>
                <a:uFill>
                  <a:solidFill>
                    <a:srgbClr val="FFFFFF"/>
                  </a:solidFill>
                </a:uFill>
                <a:latin typeface="Arial"/>
                <a:ea typeface="Calibri"/>
              </a:rPr>
              <a:t>MATIQUES AUJOURD’HUI </a:t>
            </a:r>
            <a:endParaRPr lang="fr-FR" sz="1800" b="0" strike="noStrike" spc="-1">
              <a:solidFill>
                <a:srgbClr val="000000"/>
              </a:solidFill>
              <a:uFill>
                <a:solidFill>
                  <a:srgbClr val="FFFFFF"/>
                </a:solidFill>
              </a:uFill>
              <a:latin typeface="Arial"/>
            </a:endParaRPr>
          </a:p>
        </p:txBody>
      </p:sp>
      <p:pic>
        <p:nvPicPr>
          <p:cNvPr id="95" name="Image 31"/>
          <p:cNvPicPr/>
          <p:nvPr/>
        </p:nvPicPr>
        <p:blipFill>
          <a:blip r:embed="rId6"/>
          <a:srcRect t="15950" b="6272"/>
          <a:stretch/>
        </p:blipFill>
        <p:spPr>
          <a:xfrm>
            <a:off x="606240" y="28947960"/>
            <a:ext cx="10486080" cy="6365880"/>
          </a:xfrm>
          <a:prstGeom prst="rect">
            <a:avLst/>
          </a:prstGeom>
          <a:ln>
            <a:solidFill>
              <a:schemeClr val="tx1"/>
            </a:solidFill>
          </a:ln>
        </p:spPr>
      </p:pic>
      <p:sp>
        <p:nvSpPr>
          <p:cNvPr id="96" name="CustomShape 20"/>
          <p:cNvSpPr/>
          <p:nvPr/>
        </p:nvSpPr>
        <p:spPr>
          <a:xfrm>
            <a:off x="798120" y="29230200"/>
            <a:ext cx="9227520" cy="568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400" b="1" strike="noStrike" spc="-1">
                <a:solidFill>
                  <a:srgbClr val="FFFFFF"/>
                </a:solidFill>
                <a:uFill>
                  <a:solidFill>
                    <a:srgbClr val="FFFFFF"/>
                  </a:solidFill>
                </a:uFill>
                <a:latin typeface="Arial"/>
                <a:ea typeface="DejaVu Sans"/>
              </a:rPr>
              <a:t>Des cyclistes dans l’obligation de pousser leurs deux-roues</a:t>
            </a:r>
            <a:endParaRPr lang="fr-FR" sz="1800" b="0" strike="noStrike" spc="-1">
              <a:solidFill>
                <a:srgbClr val="000000"/>
              </a:solidFill>
              <a:uFill>
                <a:solidFill>
                  <a:srgbClr val="FFFFFF"/>
                </a:solidFill>
              </a:uFill>
              <a:latin typeface="Arial"/>
            </a:endParaRPr>
          </a:p>
        </p:txBody>
      </p:sp>
      <p:pic>
        <p:nvPicPr>
          <p:cNvPr id="97" name="Image 49"/>
          <p:cNvPicPr/>
          <p:nvPr/>
        </p:nvPicPr>
        <p:blipFill>
          <a:blip r:embed="rId7"/>
          <a:stretch/>
        </p:blipFill>
        <p:spPr>
          <a:xfrm>
            <a:off x="11666880" y="25845840"/>
            <a:ext cx="9849240" cy="5541120"/>
          </a:xfrm>
          <a:prstGeom prst="rect">
            <a:avLst/>
          </a:prstGeom>
          <a:ln>
            <a:solidFill>
              <a:schemeClr val="tx1"/>
            </a:solidFill>
          </a:ln>
        </p:spPr>
      </p:pic>
      <p:sp>
        <p:nvSpPr>
          <p:cNvPr id="98" name="CustomShape 21"/>
          <p:cNvSpPr/>
          <p:nvPr/>
        </p:nvSpPr>
        <p:spPr>
          <a:xfrm>
            <a:off x="11995560" y="26107560"/>
            <a:ext cx="9849240" cy="542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400" b="1" strike="noStrike" spc="-1">
                <a:solidFill>
                  <a:srgbClr val="FFFFFF"/>
                </a:solidFill>
                <a:uFill>
                  <a:solidFill>
                    <a:srgbClr val="FFFFFF"/>
                  </a:solidFill>
                </a:uFill>
                <a:latin typeface="Arial"/>
                <a:ea typeface="DejaVu Sans"/>
              </a:rPr>
              <a:t>Passage dangereux des véhicules à proximité des piétons</a:t>
            </a:r>
            <a:endParaRPr lang="fr-FR" sz="1800" b="0" strike="noStrike" spc="-1">
              <a:solidFill>
                <a:srgbClr val="000000"/>
              </a:solidFill>
              <a:uFill>
                <a:solidFill>
                  <a:srgbClr val="FFFFFF"/>
                </a:solidFill>
              </a:uFill>
              <a:latin typeface="Arial"/>
            </a:endParaRPr>
          </a:p>
        </p:txBody>
      </p:sp>
      <p:sp>
        <p:nvSpPr>
          <p:cNvPr id="99" name="CustomShape 22"/>
          <p:cNvSpPr/>
          <p:nvPr/>
        </p:nvSpPr>
        <p:spPr>
          <a:xfrm>
            <a:off x="11769120" y="31723560"/>
            <a:ext cx="7616160" cy="45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400" b="1" strike="noStrike" spc="-1">
                <a:solidFill>
                  <a:srgbClr val="FFFFFF"/>
                </a:solidFill>
                <a:uFill>
                  <a:solidFill>
                    <a:srgbClr val="FFFFFF"/>
                  </a:solidFill>
                </a:uFill>
                <a:latin typeface="Arial"/>
                <a:ea typeface="DejaVu Sans"/>
              </a:rPr>
              <a:t>Des cyclistes obligés de circuler sur la chaussée</a:t>
            </a:r>
            <a:endParaRPr lang="fr-FR" sz="1800" b="0" strike="noStrike" spc="-1">
              <a:solidFill>
                <a:srgbClr val="000000"/>
              </a:solidFill>
              <a:uFill>
                <a:solidFill>
                  <a:srgbClr val="FFFFFF"/>
                </a:solidFill>
              </a:uFill>
              <a:latin typeface="Arial"/>
            </a:endParaRPr>
          </a:p>
        </p:txBody>
      </p:sp>
      <p:pic>
        <p:nvPicPr>
          <p:cNvPr id="100" name="Image 54"/>
          <p:cNvPicPr/>
          <p:nvPr/>
        </p:nvPicPr>
        <p:blipFill>
          <a:blip r:embed="rId8"/>
          <a:stretch/>
        </p:blipFill>
        <p:spPr>
          <a:xfrm>
            <a:off x="21746160" y="25820640"/>
            <a:ext cx="8080560" cy="5606640"/>
          </a:xfrm>
          <a:prstGeom prst="rect">
            <a:avLst/>
          </a:prstGeom>
          <a:ln>
            <a:solidFill>
              <a:schemeClr val="tx1"/>
            </a:solidFill>
          </a:ln>
        </p:spPr>
      </p:pic>
      <p:sp>
        <p:nvSpPr>
          <p:cNvPr id="101" name="CustomShape 23"/>
          <p:cNvSpPr/>
          <p:nvPr/>
        </p:nvSpPr>
        <p:spPr>
          <a:xfrm>
            <a:off x="22029120" y="26080560"/>
            <a:ext cx="7797600" cy="381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400" b="1" strike="noStrike" spc="-1">
                <a:solidFill>
                  <a:srgbClr val="FFFFFF"/>
                </a:solidFill>
                <a:uFill>
                  <a:solidFill>
                    <a:srgbClr val="FFFFFF"/>
                  </a:solidFill>
                </a:uFill>
                <a:latin typeface="Arial"/>
                <a:ea typeface="DejaVu Sans"/>
              </a:rPr>
              <a:t>Des piétons en file indienne sur des trottoirs étroits</a:t>
            </a:r>
            <a:endParaRPr lang="fr-FR" sz="1800" b="0" strike="noStrike" spc="-1">
              <a:solidFill>
                <a:srgbClr val="000000"/>
              </a:solidFill>
              <a:uFill>
                <a:solidFill>
                  <a:srgbClr val="FFFFFF"/>
                </a:solidFill>
              </a:uFill>
              <a:latin typeface="Arial"/>
            </a:endParaRPr>
          </a:p>
        </p:txBody>
      </p:sp>
      <p:pic>
        <p:nvPicPr>
          <p:cNvPr id="102" name="Image 58"/>
          <p:cNvPicPr/>
          <p:nvPr/>
        </p:nvPicPr>
        <p:blipFill>
          <a:blip r:embed="rId9"/>
          <a:srcRect b="7434"/>
          <a:stretch/>
        </p:blipFill>
        <p:spPr>
          <a:xfrm>
            <a:off x="21746160" y="31569840"/>
            <a:ext cx="8107200" cy="3744000"/>
          </a:xfrm>
          <a:prstGeom prst="rect">
            <a:avLst/>
          </a:prstGeom>
          <a:ln>
            <a:solidFill>
              <a:schemeClr val="tx1"/>
            </a:solidFill>
          </a:ln>
        </p:spPr>
      </p:pic>
      <p:sp>
        <p:nvSpPr>
          <p:cNvPr id="103" name="CustomShape 24"/>
          <p:cNvSpPr/>
          <p:nvPr/>
        </p:nvSpPr>
        <p:spPr>
          <a:xfrm>
            <a:off x="22048560" y="31839840"/>
            <a:ext cx="7616160" cy="452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400" b="1" strike="noStrike" spc="-1">
                <a:solidFill>
                  <a:srgbClr val="FFFFFF"/>
                </a:solidFill>
                <a:uFill>
                  <a:solidFill>
                    <a:srgbClr val="FFFFFF"/>
                  </a:solidFill>
                </a:uFill>
                <a:latin typeface="Arial"/>
                <a:ea typeface="DejaVu Sans"/>
              </a:rPr>
              <a:t>Passage dangereux d’un véhicule</a:t>
            </a:r>
            <a:endParaRPr lang="fr-FR" sz="1800" b="0" strike="noStrike" spc="-1">
              <a:solidFill>
                <a:srgbClr val="000000"/>
              </a:solidFill>
              <a:uFill>
                <a:solidFill>
                  <a:srgbClr val="FFFFFF"/>
                </a:solidFill>
              </a:uFill>
              <a:latin typeface="Arial"/>
            </a:endParaRPr>
          </a:p>
        </p:txBody>
      </p:sp>
      <p:pic>
        <p:nvPicPr>
          <p:cNvPr id="104" name="Image 39"/>
          <p:cNvPicPr/>
          <p:nvPr/>
        </p:nvPicPr>
        <p:blipFill>
          <a:blip r:embed="rId10"/>
          <a:stretch/>
        </p:blipFill>
        <p:spPr>
          <a:xfrm>
            <a:off x="16590240" y="10905480"/>
            <a:ext cx="7231680" cy="5088960"/>
          </a:xfrm>
          <a:prstGeom prst="rect">
            <a:avLst/>
          </a:prstGeom>
          <a:ln>
            <a:solidFill>
              <a:schemeClr val="tx1"/>
            </a:solidFill>
          </a:ln>
        </p:spPr>
      </p:pic>
      <p:pic>
        <p:nvPicPr>
          <p:cNvPr id="105" name="Image 40"/>
          <p:cNvPicPr/>
          <p:nvPr/>
        </p:nvPicPr>
        <p:blipFill>
          <a:blip r:embed="rId11"/>
          <a:stretch/>
        </p:blipFill>
        <p:spPr>
          <a:xfrm>
            <a:off x="24040440" y="10926000"/>
            <a:ext cx="5846040" cy="5068440"/>
          </a:xfrm>
          <a:prstGeom prst="rect">
            <a:avLst/>
          </a:prstGeom>
          <a:ln>
            <a:solidFill>
              <a:schemeClr val="tx1"/>
            </a:solidFill>
          </a:ln>
        </p:spPr>
      </p:pic>
      <p:pic>
        <p:nvPicPr>
          <p:cNvPr id="106" name="Image 15"/>
          <p:cNvPicPr/>
          <p:nvPr/>
        </p:nvPicPr>
        <p:blipFill>
          <a:blip r:embed="rId12"/>
          <a:srcRect b="12903"/>
          <a:stretch/>
        </p:blipFill>
        <p:spPr>
          <a:xfrm>
            <a:off x="6477120" y="21001680"/>
            <a:ext cx="5521680" cy="4598640"/>
          </a:xfrm>
          <a:prstGeom prst="rect">
            <a:avLst/>
          </a:prstGeom>
          <a:ln>
            <a:solidFill>
              <a:schemeClr val="tx1"/>
            </a:solidFill>
          </a:ln>
        </p:spPr>
      </p:pic>
      <p:sp>
        <p:nvSpPr>
          <p:cNvPr id="107" name="CustomShape 25"/>
          <p:cNvSpPr/>
          <p:nvPr/>
        </p:nvSpPr>
        <p:spPr>
          <a:xfrm>
            <a:off x="6707880" y="25013880"/>
            <a:ext cx="4039200" cy="462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400" b="1" strike="noStrike" spc="-1">
                <a:solidFill>
                  <a:srgbClr val="FFFFFF"/>
                </a:solidFill>
                <a:uFill>
                  <a:solidFill>
                    <a:srgbClr val="FFFFFF"/>
                  </a:solidFill>
                </a:uFill>
                <a:latin typeface="Calibri"/>
                <a:ea typeface="DejaVu Sans"/>
              </a:rPr>
              <a:t>Éclats sur l’extrados côté pile</a:t>
            </a:r>
            <a:endParaRPr lang="fr-FR" sz="1800" b="0" strike="noStrike" spc="-1">
              <a:solidFill>
                <a:srgbClr val="000000"/>
              </a:solidFill>
              <a:uFill>
                <a:solidFill>
                  <a:srgbClr val="FFFFFF"/>
                </a:solidFill>
              </a:uFill>
              <a:latin typeface="Arial"/>
            </a:endParaRPr>
          </a:p>
        </p:txBody>
      </p:sp>
      <p:pic>
        <p:nvPicPr>
          <p:cNvPr id="108" name="Image 16"/>
          <p:cNvPicPr/>
          <p:nvPr/>
        </p:nvPicPr>
        <p:blipFill>
          <a:blip r:embed="rId13"/>
          <a:srcRect b="10776"/>
          <a:stretch/>
        </p:blipFill>
        <p:spPr>
          <a:xfrm>
            <a:off x="12179520" y="20975400"/>
            <a:ext cx="5406480" cy="4661640"/>
          </a:xfrm>
          <a:prstGeom prst="rect">
            <a:avLst/>
          </a:prstGeom>
          <a:ln>
            <a:solidFill>
              <a:schemeClr val="tx1"/>
            </a:solidFill>
          </a:ln>
        </p:spPr>
      </p:pic>
      <p:sp>
        <p:nvSpPr>
          <p:cNvPr id="109" name="CustomShape 26"/>
          <p:cNvSpPr/>
          <p:nvPr/>
        </p:nvSpPr>
        <p:spPr>
          <a:xfrm>
            <a:off x="12216960" y="21245040"/>
            <a:ext cx="5390280" cy="54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400" b="1" strike="noStrike" spc="-1">
                <a:solidFill>
                  <a:srgbClr val="FFFFFF"/>
                </a:solidFill>
                <a:uFill>
                  <a:solidFill>
                    <a:srgbClr val="FFFFFF"/>
                  </a:solidFill>
                </a:uFill>
                <a:latin typeface="Calibri"/>
                <a:ea typeface="DejaVu Sans"/>
              </a:rPr>
              <a:t>Foisonnement des aciers du hourdis</a:t>
            </a:r>
            <a:endParaRPr lang="fr-FR" sz="1800" b="0" strike="noStrike" spc="-1">
              <a:solidFill>
                <a:srgbClr val="000000"/>
              </a:solidFill>
              <a:uFill>
                <a:solidFill>
                  <a:srgbClr val="FFFFFF"/>
                </a:solidFill>
              </a:uFill>
              <a:latin typeface="Arial"/>
            </a:endParaRPr>
          </a:p>
        </p:txBody>
      </p:sp>
      <p:sp>
        <p:nvSpPr>
          <p:cNvPr id="110" name="CustomShape 27"/>
          <p:cNvSpPr/>
          <p:nvPr/>
        </p:nvSpPr>
        <p:spPr>
          <a:xfrm>
            <a:off x="16612920" y="15424920"/>
            <a:ext cx="5390280" cy="548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400" b="1" strike="noStrike" spc="-1">
                <a:solidFill>
                  <a:srgbClr val="FFFFFF"/>
                </a:solidFill>
                <a:uFill>
                  <a:solidFill>
                    <a:srgbClr val="FFFFFF"/>
                  </a:solidFill>
                </a:uFill>
                <a:latin typeface="Calibri"/>
                <a:ea typeface="DejaVu Sans"/>
              </a:rPr>
              <a:t>Travaux de confortement des piles - 1960</a:t>
            </a:r>
            <a:endParaRPr lang="fr-FR" sz="1800" b="0" strike="noStrike" spc="-1">
              <a:solidFill>
                <a:srgbClr val="000000"/>
              </a:solidFill>
              <a:uFill>
                <a:solidFill>
                  <a:srgbClr val="FFFFFF"/>
                </a:solidFill>
              </a:uFill>
              <a:latin typeface="Arial"/>
            </a:endParaRPr>
          </a:p>
        </p:txBody>
      </p:sp>
      <p:sp>
        <p:nvSpPr>
          <p:cNvPr id="111" name="CustomShape 28"/>
          <p:cNvSpPr/>
          <p:nvPr/>
        </p:nvSpPr>
        <p:spPr>
          <a:xfrm>
            <a:off x="24043680" y="15402960"/>
            <a:ext cx="5783040" cy="60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400" b="1" strike="noStrike" spc="-1">
                <a:solidFill>
                  <a:srgbClr val="FFFFFF"/>
                </a:solidFill>
                <a:uFill>
                  <a:solidFill>
                    <a:srgbClr val="FFFFFF"/>
                  </a:solidFill>
                </a:uFill>
                <a:latin typeface="Calibri"/>
                <a:ea typeface="DejaVu Sans"/>
              </a:rPr>
              <a:t>Installation du rideau de palplanches - 1960</a:t>
            </a:r>
            <a:endParaRPr lang="fr-FR" sz="1800" b="0" strike="noStrike" spc="-1">
              <a:solidFill>
                <a:srgbClr val="000000"/>
              </a:solidFill>
              <a:uFill>
                <a:solidFill>
                  <a:srgbClr val="FFFFFF"/>
                </a:solidFill>
              </a:uFill>
              <a:latin typeface="Arial"/>
            </a:endParaRPr>
          </a:p>
        </p:txBody>
      </p:sp>
      <p:sp>
        <p:nvSpPr>
          <p:cNvPr id="112" name="CustomShape 29"/>
          <p:cNvSpPr/>
          <p:nvPr/>
        </p:nvSpPr>
        <p:spPr>
          <a:xfrm>
            <a:off x="21813840" y="8637120"/>
            <a:ext cx="5783040" cy="60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400" b="1" strike="noStrike" spc="-1">
                <a:solidFill>
                  <a:srgbClr val="FFFFFF"/>
                </a:solidFill>
                <a:uFill>
                  <a:solidFill>
                    <a:srgbClr val="FFFFFF"/>
                  </a:solidFill>
                </a:uFill>
                <a:latin typeface="Calibri"/>
                <a:ea typeface="DejaVu Sans"/>
              </a:rPr>
              <a:t>Pont de la Galiote - 1928</a:t>
            </a:r>
            <a:endParaRPr lang="fr-FR" sz="1800" b="0" strike="noStrike" spc="-1">
              <a:solidFill>
                <a:srgbClr val="000000"/>
              </a:solidFill>
              <a:uFill>
                <a:solidFill>
                  <a:srgbClr val="FFFFFF"/>
                </a:solidFill>
              </a:uFill>
              <a:latin typeface="Arial"/>
            </a:endParaRPr>
          </a:p>
        </p:txBody>
      </p:sp>
      <p:sp>
        <p:nvSpPr>
          <p:cNvPr id="113" name="CustomShape 30"/>
          <p:cNvSpPr/>
          <p:nvPr/>
        </p:nvSpPr>
        <p:spPr>
          <a:xfrm>
            <a:off x="18039240" y="8699760"/>
            <a:ext cx="5783040" cy="60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400" b="1" strike="noStrike" spc="-1">
                <a:solidFill>
                  <a:srgbClr val="FFFFFF"/>
                </a:solidFill>
                <a:uFill>
                  <a:solidFill>
                    <a:srgbClr val="FFFFFF"/>
                  </a:solidFill>
                </a:uFill>
                <a:latin typeface="Calibri"/>
                <a:ea typeface="DejaVu Sans"/>
              </a:rPr>
              <a:t>Pont de la Galiote - 2023</a:t>
            </a:r>
            <a:endParaRPr lang="fr-FR"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CustomShape 1"/>
          <p:cNvSpPr/>
          <p:nvPr/>
        </p:nvSpPr>
        <p:spPr>
          <a:xfrm>
            <a:off x="205920" y="329400"/>
            <a:ext cx="29963160" cy="1549800"/>
          </a:xfrm>
          <a:prstGeom prst="rect">
            <a:avLst/>
          </a:prstGeom>
          <a:solidFill>
            <a:srgbClr val="B4C7E7"/>
          </a:solidFill>
          <a:ln>
            <a:solidFill>
              <a:srgbClr val="B4C7E7"/>
            </a:solidFill>
          </a:ln>
        </p:spPr>
        <p:style>
          <a:lnRef idx="0">
            <a:scrgbClr r="0" g="0" b="0"/>
          </a:lnRef>
          <a:fillRef idx="0">
            <a:scrgbClr r="0" g="0" b="0"/>
          </a:fillRef>
          <a:effectRef idx="0">
            <a:scrgbClr r="0" g="0" b="0"/>
          </a:effectRef>
          <a:fontRef idx="minor"/>
        </p:style>
        <p:txBody>
          <a:bodyPr lIns="90000" tIns="45000" rIns="324000" bIns="45000"/>
          <a:lstStyle/>
          <a:p>
            <a:pPr algn="ctr">
              <a:lnSpc>
                <a:spcPct val="100000"/>
              </a:lnSpc>
            </a:pPr>
            <a:r>
              <a:rPr lang="fr-FR" sz="8000" b="1" strike="noStrike" spc="-1">
                <a:solidFill>
                  <a:srgbClr val="000000"/>
                </a:solidFill>
                <a:uFill>
                  <a:solidFill>
                    <a:srgbClr val="FFFFFF"/>
                  </a:solidFill>
                </a:uFill>
                <a:latin typeface="Arial"/>
                <a:ea typeface="Calibri"/>
              </a:rPr>
              <a:t>LES CONTRAINTES ET ENJEUX</a:t>
            </a:r>
            <a:endParaRPr lang="fr-FR" sz="1800" b="0" strike="noStrike" spc="-1">
              <a:solidFill>
                <a:srgbClr val="000000"/>
              </a:solidFill>
              <a:uFill>
                <a:solidFill>
                  <a:srgbClr val="FFFFFF"/>
                </a:solidFill>
              </a:uFill>
              <a:latin typeface="Arial"/>
            </a:endParaRPr>
          </a:p>
        </p:txBody>
      </p:sp>
      <p:sp>
        <p:nvSpPr>
          <p:cNvPr id="115" name="CustomShape 2"/>
          <p:cNvSpPr/>
          <p:nvPr/>
        </p:nvSpPr>
        <p:spPr>
          <a:xfrm>
            <a:off x="205920" y="2242080"/>
            <a:ext cx="29963160" cy="1264680"/>
          </a:xfrm>
          <a:prstGeom prst="rect">
            <a:avLst/>
          </a:prstGeom>
          <a:solidFill>
            <a:srgbClr val="8FAADC"/>
          </a:solidFill>
          <a:ln w="76320">
            <a:solidFill>
              <a:srgbClr val="8FAADC"/>
            </a:solidFill>
            <a:miter/>
          </a:ln>
        </p:spPr>
        <p:style>
          <a:lnRef idx="0">
            <a:scrgbClr r="0" g="0" b="0"/>
          </a:lnRef>
          <a:fillRef idx="0">
            <a:scrgbClr r="0" g="0" b="0"/>
          </a:fillRef>
          <a:effectRef idx="0">
            <a:scrgbClr r="0" g="0" b="0"/>
          </a:effectRef>
          <a:fontRef idx="minor"/>
        </p:style>
        <p:txBody>
          <a:bodyPr lIns="288000" tIns="45000" rIns="288000" bIns="45000" anchor="ctr"/>
          <a:lstStyle/>
          <a:p>
            <a:pPr>
              <a:lnSpc>
                <a:spcPct val="100000"/>
              </a:lnSpc>
            </a:pPr>
            <a:r>
              <a:rPr lang="fr-FR" sz="3600" b="1" strike="noStrike" spc="-1">
                <a:solidFill>
                  <a:srgbClr val="000000"/>
                </a:solidFill>
                <a:uFill>
                  <a:solidFill>
                    <a:srgbClr val="FFFFFF"/>
                  </a:solidFill>
                </a:uFill>
                <a:latin typeface="Arial"/>
                <a:ea typeface="DejaVu Sans"/>
              </a:rPr>
              <a:t>1 / LES ENJEUX ENVIRONNEMENTAUX : LES </a:t>
            </a:r>
            <a:r>
              <a:rPr lang="fr-FR" sz="3600" b="1" strike="noStrike" spc="-1">
                <a:solidFill>
                  <a:srgbClr val="000000"/>
                </a:solidFill>
                <a:uFill>
                  <a:solidFill>
                    <a:srgbClr val="FFFFFF"/>
                  </a:solidFill>
                </a:uFill>
                <a:latin typeface="Arial"/>
                <a:ea typeface="Arial"/>
              </a:rPr>
              <a:t>É</a:t>
            </a:r>
            <a:r>
              <a:rPr lang="fr-FR" sz="3600" b="1" strike="noStrike" spc="-1">
                <a:solidFill>
                  <a:srgbClr val="000000"/>
                </a:solidFill>
                <a:uFill>
                  <a:solidFill>
                    <a:srgbClr val="FFFFFF"/>
                  </a:solidFill>
                </a:uFill>
                <a:latin typeface="Arial"/>
                <a:ea typeface="DejaVu Sans"/>
              </a:rPr>
              <a:t>TANGS DE VILLEPEY ET LEURS </a:t>
            </a:r>
            <a:r>
              <a:rPr lang="fr-FR" sz="3600" b="1" strike="noStrike" spc="-1">
                <a:solidFill>
                  <a:srgbClr val="000000"/>
                </a:solidFill>
                <a:uFill>
                  <a:solidFill>
                    <a:srgbClr val="FFFFFF"/>
                  </a:solidFill>
                </a:uFill>
                <a:latin typeface="Arial"/>
                <a:ea typeface="Arial"/>
              </a:rPr>
              <a:t>É</a:t>
            </a:r>
            <a:r>
              <a:rPr lang="fr-FR" sz="3600" b="1" strike="noStrike" spc="-1">
                <a:solidFill>
                  <a:srgbClr val="000000"/>
                </a:solidFill>
                <a:uFill>
                  <a:solidFill>
                    <a:srgbClr val="FFFFFF"/>
                  </a:solidFill>
                </a:uFill>
                <a:latin typeface="Arial"/>
                <a:ea typeface="DejaVu Sans"/>
              </a:rPr>
              <a:t>COSYST</a:t>
            </a:r>
            <a:r>
              <a:rPr lang="fr-FR" sz="3600" b="1" strike="noStrike" spc="-1">
                <a:solidFill>
                  <a:srgbClr val="000000"/>
                </a:solidFill>
                <a:uFill>
                  <a:solidFill>
                    <a:srgbClr val="FFFFFF"/>
                  </a:solidFill>
                </a:uFill>
                <a:latin typeface="Arial"/>
                <a:ea typeface="Arial"/>
              </a:rPr>
              <a:t>È</a:t>
            </a:r>
            <a:r>
              <a:rPr lang="fr-FR" sz="3600" b="1" strike="noStrike" spc="-1">
                <a:solidFill>
                  <a:srgbClr val="000000"/>
                </a:solidFill>
                <a:uFill>
                  <a:solidFill>
                    <a:srgbClr val="FFFFFF"/>
                  </a:solidFill>
                </a:uFill>
                <a:latin typeface="Arial"/>
                <a:ea typeface="DejaVu Sans"/>
              </a:rPr>
              <a:t>MES</a:t>
            </a:r>
            <a:endParaRPr lang="fr-FR" sz="1800" b="0" strike="noStrike" spc="-1">
              <a:solidFill>
                <a:srgbClr val="000000"/>
              </a:solidFill>
              <a:uFill>
                <a:solidFill>
                  <a:srgbClr val="FFFFFF"/>
                </a:solidFill>
              </a:uFill>
              <a:latin typeface="Arial"/>
            </a:endParaRPr>
          </a:p>
        </p:txBody>
      </p:sp>
      <p:sp>
        <p:nvSpPr>
          <p:cNvPr id="116" name="CustomShape 3"/>
          <p:cNvSpPr/>
          <p:nvPr/>
        </p:nvSpPr>
        <p:spPr>
          <a:xfrm>
            <a:off x="213120" y="6428520"/>
            <a:ext cx="13759560" cy="776880"/>
          </a:xfrm>
          <a:prstGeom prst="rect">
            <a:avLst/>
          </a:prstGeom>
          <a:solidFill>
            <a:srgbClr val="B4C7E7"/>
          </a:solidFill>
          <a:ln w="76320">
            <a:noFill/>
          </a:ln>
        </p:spPr>
        <p:style>
          <a:lnRef idx="0">
            <a:scrgbClr r="0" g="0" b="0"/>
          </a:lnRef>
          <a:fillRef idx="0">
            <a:scrgbClr r="0" g="0" b="0"/>
          </a:fillRef>
          <a:effectRef idx="0">
            <a:scrgbClr r="0" g="0" b="0"/>
          </a:effectRef>
          <a:fontRef idx="minor"/>
        </p:style>
        <p:txBody>
          <a:bodyPr lIns="288000" tIns="45000" rIns="288000" bIns="45000" anchor="ctr"/>
          <a:lstStyle/>
          <a:p>
            <a:pPr>
              <a:lnSpc>
                <a:spcPct val="100000"/>
              </a:lnSpc>
            </a:pPr>
            <a:r>
              <a:rPr lang="fr-FR" sz="3200" b="1" strike="noStrike" spc="-1">
                <a:solidFill>
                  <a:srgbClr val="000000"/>
                </a:solidFill>
                <a:uFill>
                  <a:solidFill>
                    <a:srgbClr val="FFFFFF"/>
                  </a:solidFill>
                </a:uFill>
                <a:latin typeface="Calibri"/>
                <a:ea typeface="DejaVu Sans"/>
              </a:rPr>
              <a:t>→</a:t>
            </a:r>
            <a:r>
              <a:rPr lang="fr-FR" sz="3200" b="1" strike="noStrike" spc="-1">
                <a:solidFill>
                  <a:srgbClr val="000000"/>
                </a:solidFill>
                <a:uFill>
                  <a:solidFill>
                    <a:srgbClr val="FFFFFF"/>
                  </a:solidFill>
                </a:uFill>
                <a:latin typeface="Arial"/>
                <a:ea typeface="DejaVu Sans"/>
              </a:rPr>
              <a:t> Des protections réglementaires fortes</a:t>
            </a:r>
            <a:endParaRPr lang="fr-FR" sz="1800" b="0" strike="noStrike" spc="-1">
              <a:solidFill>
                <a:srgbClr val="000000"/>
              </a:solidFill>
              <a:uFill>
                <a:solidFill>
                  <a:srgbClr val="FFFFFF"/>
                </a:solidFill>
              </a:uFill>
              <a:latin typeface="Arial"/>
            </a:endParaRPr>
          </a:p>
        </p:txBody>
      </p:sp>
      <p:sp>
        <p:nvSpPr>
          <p:cNvPr id="117" name="CustomShape 4"/>
          <p:cNvSpPr/>
          <p:nvPr/>
        </p:nvSpPr>
        <p:spPr>
          <a:xfrm>
            <a:off x="470520" y="4041720"/>
            <a:ext cx="29466000" cy="2098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2200" b="0" strike="noStrike" spc="-1">
                <a:solidFill>
                  <a:srgbClr val="000000"/>
                </a:solidFill>
                <a:uFill>
                  <a:solidFill>
                    <a:srgbClr val="FFFFFF"/>
                  </a:solidFill>
                </a:uFill>
                <a:latin typeface="Arial"/>
                <a:ea typeface="Calibri"/>
              </a:rPr>
              <a:t>Les étangs de Villepey recèlent </a:t>
            </a:r>
            <a:r>
              <a:rPr lang="fr-FR" sz="2200" b="1" strike="noStrike" spc="-1">
                <a:solidFill>
                  <a:srgbClr val="000000"/>
                </a:solidFill>
                <a:uFill>
                  <a:solidFill>
                    <a:srgbClr val="FFFFFF"/>
                  </a:solidFill>
                </a:uFill>
                <a:latin typeface="Arial"/>
                <a:ea typeface="Calibri"/>
              </a:rPr>
              <a:t>une importante richesse patrimoniale </a:t>
            </a:r>
            <a:r>
              <a:rPr lang="fr-FR" sz="2200" b="0" strike="noStrike" spc="-1">
                <a:solidFill>
                  <a:srgbClr val="000000"/>
                </a:solidFill>
                <a:uFill>
                  <a:solidFill>
                    <a:srgbClr val="FFFFFF"/>
                  </a:solidFill>
                </a:uFill>
                <a:latin typeface="Arial"/>
                <a:ea typeface="Calibri"/>
              </a:rPr>
              <a:t>(faune, flore, habitats naturels et paysages) et leur territoire est soumis à de</a:t>
            </a:r>
            <a:r>
              <a:rPr lang="fr-FR" sz="2200" b="1" strike="noStrike" spc="-1">
                <a:solidFill>
                  <a:srgbClr val="000000"/>
                </a:solidFill>
                <a:uFill>
                  <a:solidFill>
                    <a:srgbClr val="FFFFFF"/>
                  </a:solidFill>
                </a:uFill>
                <a:latin typeface="Arial"/>
                <a:ea typeface="Calibri"/>
              </a:rPr>
              <a:t> nombreuses</a:t>
            </a:r>
            <a:r>
              <a:rPr lang="fr-FR" sz="2200" b="0" strike="noStrike" spc="-1">
                <a:solidFill>
                  <a:srgbClr val="000000"/>
                </a:solidFill>
                <a:uFill>
                  <a:solidFill>
                    <a:srgbClr val="FFFFFF"/>
                  </a:solidFill>
                </a:uFill>
                <a:latin typeface="Arial"/>
                <a:ea typeface="DejaVu Sans"/>
              </a:rPr>
              <a:t> </a:t>
            </a:r>
            <a:r>
              <a:rPr lang="fr-FR" sz="2200" b="1" strike="noStrike" spc="-1">
                <a:solidFill>
                  <a:srgbClr val="000000"/>
                </a:solidFill>
                <a:uFill>
                  <a:solidFill>
                    <a:srgbClr val="FFFFFF"/>
                  </a:solidFill>
                </a:uFill>
                <a:latin typeface="Arial"/>
                <a:ea typeface="Calibri"/>
              </a:rPr>
              <a:t>protections réglementaires fortes</a:t>
            </a:r>
            <a:r>
              <a:rPr lang="fr-FR" sz="2200" b="0" strike="noStrike" spc="-1">
                <a:solidFill>
                  <a:srgbClr val="000000"/>
                </a:solidFill>
                <a:uFill>
                  <a:solidFill>
                    <a:srgbClr val="FFFFFF"/>
                  </a:solidFill>
                </a:uFill>
                <a:latin typeface="Arial"/>
                <a:ea typeface="Calibri"/>
              </a:rPr>
              <a:t>.</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a:p>
            <a:pPr algn="just">
              <a:lnSpc>
                <a:spcPct val="100000"/>
              </a:lnSpc>
            </a:pPr>
            <a:r>
              <a:rPr lang="fr-FR" sz="2200" b="0" strike="noStrike" spc="-1">
                <a:solidFill>
                  <a:srgbClr val="000000"/>
                </a:solidFill>
                <a:uFill>
                  <a:solidFill>
                    <a:srgbClr val="FFFFFF"/>
                  </a:solidFill>
                </a:uFill>
                <a:latin typeface="Arial"/>
                <a:ea typeface="DejaVu Sans"/>
              </a:rPr>
              <a:t>Les enjeux écologiques sur la zone d’étude sont multiples, certaines espèces de faune et de flore présentant un enjeu régional fort à très fort.</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a:p>
            <a:pPr algn="just">
              <a:lnSpc>
                <a:spcPct val="100000"/>
              </a:lnSpc>
            </a:pPr>
            <a:r>
              <a:rPr lang="fr-FR" sz="2200" b="0" strike="noStrike" spc="-1">
                <a:solidFill>
                  <a:srgbClr val="000000"/>
                </a:solidFill>
                <a:uFill>
                  <a:solidFill>
                    <a:srgbClr val="FFFFFF"/>
                  </a:solidFill>
                </a:uFill>
                <a:latin typeface="Arial"/>
                <a:ea typeface="DejaVu Sans"/>
              </a:rPr>
              <a:t>Quel que soit le projet retenu, le Département s’inscrira dans une démarche éviter/réduire/compenser importante. Que ce soit au niveau de la conception de l’ouvrage ou des dispositions à mettre en œuvre en phase chantier, toutes les mesures seront prises afin de veiller à la préservation des milieux naturels sur la lagune et les étangs de Villepey, compte tenu de la richesse écologique qu'ils abritent. </a:t>
            </a:r>
            <a:endParaRPr lang="fr-FR" sz="1800" b="0" strike="noStrike" spc="-1">
              <a:solidFill>
                <a:srgbClr val="000000"/>
              </a:solidFill>
              <a:uFill>
                <a:solidFill>
                  <a:srgbClr val="FFFFFF"/>
                </a:solidFill>
              </a:uFill>
              <a:latin typeface="Arial"/>
            </a:endParaRPr>
          </a:p>
        </p:txBody>
      </p:sp>
      <p:pic>
        <p:nvPicPr>
          <p:cNvPr id="118" name="Image 3"/>
          <p:cNvPicPr/>
          <p:nvPr/>
        </p:nvPicPr>
        <p:blipFill>
          <a:blip r:embed="rId2"/>
          <a:stretch/>
        </p:blipFill>
        <p:spPr>
          <a:xfrm>
            <a:off x="18303120" y="7685280"/>
            <a:ext cx="10517400" cy="12013200"/>
          </a:xfrm>
          <a:prstGeom prst="rect">
            <a:avLst/>
          </a:prstGeom>
          <a:ln>
            <a:noFill/>
          </a:ln>
        </p:spPr>
      </p:pic>
      <p:sp>
        <p:nvSpPr>
          <p:cNvPr id="119" name="CustomShape 5"/>
          <p:cNvSpPr/>
          <p:nvPr/>
        </p:nvSpPr>
        <p:spPr>
          <a:xfrm>
            <a:off x="4311000" y="12047760"/>
            <a:ext cx="4786560" cy="23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400" b="0" strike="noStrike" spc="-1">
                <a:solidFill>
                  <a:srgbClr val="FFFFFF"/>
                </a:solidFill>
                <a:uFill>
                  <a:solidFill>
                    <a:srgbClr val="FFFFFF"/>
                  </a:solidFill>
                </a:uFill>
                <a:latin typeface="Arial"/>
                <a:ea typeface="DejaVu Sans"/>
              </a:rPr>
              <a:t>Dunes blanches méditerranéennes</a:t>
            </a:r>
            <a:endParaRPr lang="fr-FR" sz="1800" b="0" strike="noStrike" spc="-1">
              <a:solidFill>
                <a:srgbClr val="000000"/>
              </a:solidFill>
              <a:uFill>
                <a:solidFill>
                  <a:srgbClr val="FFFFFF"/>
                </a:solidFill>
              </a:uFill>
              <a:latin typeface="Arial"/>
            </a:endParaRPr>
          </a:p>
        </p:txBody>
      </p:sp>
      <p:sp>
        <p:nvSpPr>
          <p:cNvPr id="120" name="CustomShape 6"/>
          <p:cNvSpPr/>
          <p:nvPr/>
        </p:nvSpPr>
        <p:spPr>
          <a:xfrm>
            <a:off x="25642800" y="17349120"/>
            <a:ext cx="4786560" cy="23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400" b="1" strike="noStrike" spc="-1">
                <a:solidFill>
                  <a:srgbClr val="FFFFFF"/>
                </a:solidFill>
                <a:uFill>
                  <a:solidFill>
                    <a:srgbClr val="FFFFFF"/>
                  </a:solidFill>
                </a:uFill>
                <a:latin typeface="Arial"/>
                <a:ea typeface="DejaVu Sans"/>
              </a:rPr>
              <a:t>Lys</a:t>
            </a:r>
            <a:r>
              <a:rPr lang="fr-FR" sz="2400" b="0" strike="noStrike" spc="-1">
                <a:solidFill>
                  <a:srgbClr val="FFFFFF"/>
                </a:solidFill>
                <a:uFill>
                  <a:solidFill>
                    <a:srgbClr val="FFFFFF"/>
                  </a:solidFill>
                </a:uFill>
                <a:latin typeface="Arial"/>
                <a:ea typeface="DejaVu Sans"/>
              </a:rPr>
              <a:t> de mer</a:t>
            </a:r>
            <a:endParaRPr lang="fr-FR" sz="1800" b="0" strike="noStrike" spc="-1">
              <a:solidFill>
                <a:srgbClr val="000000"/>
              </a:solidFill>
              <a:uFill>
                <a:solidFill>
                  <a:srgbClr val="FFFFFF"/>
                </a:solidFill>
              </a:uFill>
              <a:latin typeface="Arial"/>
            </a:endParaRPr>
          </a:p>
        </p:txBody>
      </p:sp>
      <p:pic>
        <p:nvPicPr>
          <p:cNvPr id="121" name="Image 11"/>
          <p:cNvPicPr/>
          <p:nvPr/>
        </p:nvPicPr>
        <p:blipFill>
          <a:blip r:embed="rId3"/>
          <a:stretch/>
        </p:blipFill>
        <p:spPr>
          <a:xfrm>
            <a:off x="806040" y="7710840"/>
            <a:ext cx="11219760" cy="11126160"/>
          </a:xfrm>
          <a:prstGeom prst="rect">
            <a:avLst/>
          </a:prstGeom>
          <a:ln>
            <a:noFill/>
          </a:ln>
        </p:spPr>
      </p:pic>
      <p:pic>
        <p:nvPicPr>
          <p:cNvPr id="122" name="Image 14"/>
          <p:cNvPicPr/>
          <p:nvPr/>
        </p:nvPicPr>
        <p:blipFill>
          <a:blip r:embed="rId4"/>
          <a:stretch/>
        </p:blipFill>
        <p:spPr>
          <a:xfrm>
            <a:off x="10564920" y="7751880"/>
            <a:ext cx="4556880" cy="2840040"/>
          </a:xfrm>
          <a:prstGeom prst="rect">
            <a:avLst/>
          </a:prstGeom>
          <a:ln>
            <a:noFill/>
          </a:ln>
        </p:spPr>
      </p:pic>
      <p:sp>
        <p:nvSpPr>
          <p:cNvPr id="123" name="CustomShape 7"/>
          <p:cNvSpPr/>
          <p:nvPr/>
        </p:nvSpPr>
        <p:spPr>
          <a:xfrm>
            <a:off x="16557480" y="6428520"/>
            <a:ext cx="13758120" cy="776880"/>
          </a:xfrm>
          <a:prstGeom prst="rect">
            <a:avLst/>
          </a:prstGeom>
          <a:solidFill>
            <a:srgbClr val="B4C7E7"/>
          </a:solidFill>
          <a:ln w="76320">
            <a:noFill/>
          </a:ln>
        </p:spPr>
        <p:style>
          <a:lnRef idx="0">
            <a:scrgbClr r="0" g="0" b="0"/>
          </a:lnRef>
          <a:fillRef idx="0">
            <a:scrgbClr r="0" g="0" b="0"/>
          </a:fillRef>
          <a:effectRef idx="0">
            <a:scrgbClr r="0" g="0" b="0"/>
          </a:effectRef>
          <a:fontRef idx="minor"/>
        </p:style>
        <p:txBody>
          <a:bodyPr lIns="288000" tIns="45000" rIns="288000" bIns="45000" anchor="ctr"/>
          <a:lstStyle/>
          <a:p>
            <a:pPr>
              <a:lnSpc>
                <a:spcPct val="100000"/>
              </a:lnSpc>
            </a:pPr>
            <a:r>
              <a:rPr lang="fr-FR" sz="3200" b="1" strike="noStrike" spc="-1">
                <a:solidFill>
                  <a:srgbClr val="000000"/>
                </a:solidFill>
                <a:uFill>
                  <a:solidFill>
                    <a:srgbClr val="FFFFFF"/>
                  </a:solidFill>
                </a:uFill>
                <a:latin typeface="Calibri"/>
                <a:ea typeface="DejaVu Sans"/>
              </a:rPr>
              <a:t>→</a:t>
            </a:r>
            <a:r>
              <a:rPr lang="fr-FR" sz="3200" b="1" strike="noStrike" spc="-1">
                <a:solidFill>
                  <a:srgbClr val="000000"/>
                </a:solidFill>
                <a:uFill>
                  <a:solidFill>
                    <a:srgbClr val="FFFFFF"/>
                  </a:solidFill>
                </a:uFill>
                <a:latin typeface="Arial"/>
                <a:ea typeface="DejaVu Sans"/>
              </a:rPr>
              <a:t> Des enjeux écologiques hiérarchisés</a:t>
            </a:r>
            <a:endParaRPr lang="fr-FR" sz="1800" b="0" strike="noStrike" spc="-1">
              <a:solidFill>
                <a:srgbClr val="000000"/>
              </a:solidFill>
              <a:uFill>
                <a:solidFill>
                  <a:srgbClr val="FFFFFF"/>
                </a:solidFill>
              </a:uFill>
              <a:latin typeface="Arial"/>
            </a:endParaRPr>
          </a:p>
        </p:txBody>
      </p:sp>
      <p:sp>
        <p:nvSpPr>
          <p:cNvPr id="124" name="CustomShape 8"/>
          <p:cNvSpPr/>
          <p:nvPr/>
        </p:nvSpPr>
        <p:spPr>
          <a:xfrm>
            <a:off x="213120" y="19392120"/>
            <a:ext cx="13759560" cy="759600"/>
          </a:xfrm>
          <a:prstGeom prst="rect">
            <a:avLst/>
          </a:prstGeom>
          <a:solidFill>
            <a:srgbClr val="B4C7E7"/>
          </a:solidFill>
          <a:ln w="76320">
            <a:noFill/>
          </a:ln>
        </p:spPr>
        <p:style>
          <a:lnRef idx="0">
            <a:scrgbClr r="0" g="0" b="0"/>
          </a:lnRef>
          <a:fillRef idx="0">
            <a:scrgbClr r="0" g="0" b="0"/>
          </a:fillRef>
          <a:effectRef idx="0">
            <a:scrgbClr r="0" g="0" b="0"/>
          </a:effectRef>
          <a:fontRef idx="minor"/>
        </p:style>
        <p:txBody>
          <a:bodyPr lIns="288000" tIns="45000" rIns="288000" bIns="45000" anchor="ctr"/>
          <a:lstStyle/>
          <a:p>
            <a:pPr>
              <a:lnSpc>
                <a:spcPct val="100000"/>
              </a:lnSpc>
            </a:pPr>
            <a:r>
              <a:rPr lang="fr-FR" sz="3200" b="1" strike="noStrike" spc="-1">
                <a:solidFill>
                  <a:srgbClr val="000000"/>
                </a:solidFill>
                <a:uFill>
                  <a:solidFill>
                    <a:srgbClr val="FFFFFF"/>
                  </a:solidFill>
                </a:uFill>
                <a:latin typeface="Calibri"/>
                <a:ea typeface="DejaVu Sans"/>
              </a:rPr>
              <a:t>→</a:t>
            </a:r>
            <a:r>
              <a:rPr lang="fr-FR" sz="3200" b="1" strike="noStrike" spc="-1">
                <a:solidFill>
                  <a:srgbClr val="000000"/>
                </a:solidFill>
                <a:uFill>
                  <a:solidFill>
                    <a:srgbClr val="FFFFFF"/>
                  </a:solidFill>
                </a:uFill>
                <a:latin typeface="Arial"/>
                <a:ea typeface="DejaVu Sans"/>
              </a:rPr>
              <a:t> Des espèces patrimoniales emblématiques</a:t>
            </a:r>
            <a:endParaRPr lang="fr-FR" sz="1800" b="0" strike="noStrike" spc="-1">
              <a:solidFill>
                <a:srgbClr val="000000"/>
              </a:solidFill>
              <a:uFill>
                <a:solidFill>
                  <a:srgbClr val="FFFFFF"/>
                </a:solidFill>
              </a:uFill>
              <a:latin typeface="Arial"/>
            </a:endParaRPr>
          </a:p>
        </p:txBody>
      </p:sp>
      <p:pic>
        <p:nvPicPr>
          <p:cNvPr id="125" name="Image 15"/>
          <p:cNvPicPr/>
          <p:nvPr/>
        </p:nvPicPr>
        <p:blipFill>
          <a:blip r:embed="rId5"/>
          <a:stretch/>
        </p:blipFill>
        <p:spPr>
          <a:xfrm>
            <a:off x="445680" y="20448000"/>
            <a:ext cx="7073280" cy="8794080"/>
          </a:xfrm>
          <a:prstGeom prst="rect">
            <a:avLst/>
          </a:prstGeom>
          <a:ln>
            <a:noFill/>
          </a:ln>
        </p:spPr>
      </p:pic>
      <p:sp>
        <p:nvSpPr>
          <p:cNvPr id="126" name="CustomShape 9"/>
          <p:cNvSpPr/>
          <p:nvPr/>
        </p:nvSpPr>
        <p:spPr>
          <a:xfrm>
            <a:off x="396360" y="28721520"/>
            <a:ext cx="5870520" cy="393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400" b="1" strike="noStrike" spc="-1">
                <a:solidFill>
                  <a:srgbClr val="FFFFFF"/>
                </a:solidFill>
                <a:uFill>
                  <a:solidFill>
                    <a:srgbClr val="FFFFFF"/>
                  </a:solidFill>
                </a:uFill>
                <a:latin typeface="Arial"/>
                <a:ea typeface="DejaVu Sans"/>
              </a:rPr>
              <a:t>Dunes blanches méditerranéennes</a:t>
            </a:r>
            <a:endParaRPr lang="fr-FR" sz="1800" b="0" strike="noStrike" spc="-1">
              <a:solidFill>
                <a:srgbClr val="000000"/>
              </a:solidFill>
              <a:uFill>
                <a:solidFill>
                  <a:srgbClr val="FFFFFF"/>
                </a:solidFill>
              </a:uFill>
              <a:latin typeface="Arial"/>
            </a:endParaRPr>
          </a:p>
        </p:txBody>
      </p:sp>
      <p:pic>
        <p:nvPicPr>
          <p:cNvPr id="127" name="Image 17"/>
          <p:cNvPicPr/>
          <p:nvPr/>
        </p:nvPicPr>
        <p:blipFill>
          <a:blip r:embed="rId6"/>
          <a:stretch/>
        </p:blipFill>
        <p:spPr>
          <a:xfrm>
            <a:off x="396360" y="29464920"/>
            <a:ext cx="7199280" cy="5359320"/>
          </a:xfrm>
          <a:prstGeom prst="rect">
            <a:avLst/>
          </a:prstGeom>
          <a:ln>
            <a:noFill/>
          </a:ln>
        </p:spPr>
      </p:pic>
      <p:sp>
        <p:nvSpPr>
          <p:cNvPr id="128" name="CustomShape 10"/>
          <p:cNvSpPr/>
          <p:nvPr/>
        </p:nvSpPr>
        <p:spPr>
          <a:xfrm>
            <a:off x="470520" y="34200720"/>
            <a:ext cx="4786560" cy="623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400" b="1" strike="noStrike" spc="-1">
                <a:solidFill>
                  <a:srgbClr val="FFFFFF"/>
                </a:solidFill>
                <a:uFill>
                  <a:solidFill>
                    <a:srgbClr val="FFFFFF"/>
                  </a:solidFill>
                </a:uFill>
                <a:latin typeface="Arial"/>
                <a:ea typeface="DejaVu Sans"/>
              </a:rPr>
              <a:t>Cistude d’Europe</a:t>
            </a:r>
            <a:endParaRPr lang="fr-FR" sz="1800" b="0" strike="noStrike" spc="-1">
              <a:solidFill>
                <a:srgbClr val="000000"/>
              </a:solidFill>
              <a:uFill>
                <a:solidFill>
                  <a:srgbClr val="FFFFFF"/>
                </a:solidFill>
              </a:uFill>
              <a:latin typeface="Arial"/>
            </a:endParaRPr>
          </a:p>
        </p:txBody>
      </p:sp>
      <p:pic>
        <p:nvPicPr>
          <p:cNvPr id="129" name="Image 9"/>
          <p:cNvPicPr/>
          <p:nvPr/>
        </p:nvPicPr>
        <p:blipFill>
          <a:blip r:embed="rId7"/>
          <a:srcRect l="382"/>
          <a:stretch/>
        </p:blipFill>
        <p:spPr>
          <a:xfrm>
            <a:off x="8075520" y="21366720"/>
            <a:ext cx="7489440" cy="6140160"/>
          </a:xfrm>
          <a:prstGeom prst="rect">
            <a:avLst/>
          </a:prstGeom>
          <a:ln>
            <a:solidFill>
              <a:srgbClr val="8FAADC"/>
            </a:solidFill>
          </a:ln>
        </p:spPr>
      </p:pic>
      <p:pic>
        <p:nvPicPr>
          <p:cNvPr id="130" name="Image 13"/>
          <p:cNvPicPr/>
          <p:nvPr/>
        </p:nvPicPr>
        <p:blipFill>
          <a:blip r:embed="rId8"/>
          <a:stretch/>
        </p:blipFill>
        <p:spPr>
          <a:xfrm>
            <a:off x="8049960" y="27869760"/>
            <a:ext cx="7514640" cy="6446160"/>
          </a:xfrm>
          <a:prstGeom prst="rect">
            <a:avLst/>
          </a:prstGeom>
          <a:ln>
            <a:noFill/>
          </a:ln>
        </p:spPr>
      </p:pic>
      <p:sp>
        <p:nvSpPr>
          <p:cNvPr id="131" name="CustomShape 11"/>
          <p:cNvSpPr/>
          <p:nvPr/>
        </p:nvSpPr>
        <p:spPr>
          <a:xfrm>
            <a:off x="8090280" y="26330760"/>
            <a:ext cx="4786560" cy="23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400" b="1" strike="noStrike" spc="-1">
                <a:solidFill>
                  <a:srgbClr val="FFFFFF"/>
                </a:solidFill>
                <a:uFill>
                  <a:solidFill>
                    <a:srgbClr val="FFFFFF"/>
                  </a:solidFill>
                </a:uFill>
                <a:latin typeface="Arial"/>
                <a:ea typeface="DejaVu Sans"/>
              </a:rPr>
              <a:t>Flamant Rose</a:t>
            </a:r>
            <a:endParaRPr lang="fr-FR" sz="1800" b="0" strike="noStrike" spc="-1">
              <a:solidFill>
                <a:srgbClr val="000000"/>
              </a:solidFill>
              <a:uFill>
                <a:solidFill>
                  <a:srgbClr val="FFFFFF"/>
                </a:solidFill>
              </a:uFill>
              <a:latin typeface="Arial"/>
            </a:endParaRPr>
          </a:p>
        </p:txBody>
      </p:sp>
      <p:sp>
        <p:nvSpPr>
          <p:cNvPr id="132" name="CustomShape 12"/>
          <p:cNvSpPr/>
          <p:nvPr/>
        </p:nvSpPr>
        <p:spPr>
          <a:xfrm>
            <a:off x="7991280" y="28144080"/>
            <a:ext cx="4786560" cy="23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400" b="1" strike="noStrike" spc="-1">
                <a:solidFill>
                  <a:srgbClr val="FFFFFF"/>
                </a:solidFill>
                <a:uFill>
                  <a:solidFill>
                    <a:srgbClr val="FFFFFF"/>
                  </a:solidFill>
                </a:uFill>
                <a:latin typeface="Arial"/>
                <a:ea typeface="DejaVu Sans"/>
              </a:rPr>
              <a:t>Tortue Caouanne</a:t>
            </a:r>
            <a:endParaRPr lang="fr-FR" sz="1800" b="0" strike="noStrike" spc="-1">
              <a:solidFill>
                <a:srgbClr val="000000"/>
              </a:solidFill>
              <a:uFill>
                <a:solidFill>
                  <a:srgbClr val="FFFFFF"/>
                </a:solidFill>
              </a:uFill>
              <a:latin typeface="Arial"/>
            </a:endParaRPr>
          </a:p>
        </p:txBody>
      </p:sp>
      <p:pic>
        <p:nvPicPr>
          <p:cNvPr id="133" name="Image 5"/>
          <p:cNvPicPr/>
          <p:nvPr/>
        </p:nvPicPr>
        <p:blipFill>
          <a:blip r:embed="rId9"/>
          <a:stretch/>
        </p:blipFill>
        <p:spPr>
          <a:xfrm>
            <a:off x="20675160" y="20061360"/>
            <a:ext cx="4354560" cy="5387040"/>
          </a:xfrm>
          <a:prstGeom prst="rect">
            <a:avLst/>
          </a:prstGeom>
          <a:ln>
            <a:noFill/>
          </a:ln>
        </p:spPr>
      </p:pic>
      <p:pic>
        <p:nvPicPr>
          <p:cNvPr id="134" name="Image 11"/>
          <p:cNvPicPr/>
          <p:nvPr/>
        </p:nvPicPr>
        <p:blipFill>
          <a:blip r:embed="rId10"/>
          <a:stretch/>
        </p:blipFill>
        <p:spPr>
          <a:xfrm>
            <a:off x="20675160" y="25844040"/>
            <a:ext cx="4354560" cy="5266080"/>
          </a:xfrm>
          <a:prstGeom prst="rect">
            <a:avLst/>
          </a:prstGeom>
          <a:ln>
            <a:noFill/>
          </a:ln>
        </p:spPr>
      </p:pic>
      <p:sp>
        <p:nvSpPr>
          <p:cNvPr id="135" name="CustomShape 13"/>
          <p:cNvSpPr/>
          <p:nvPr/>
        </p:nvSpPr>
        <p:spPr>
          <a:xfrm>
            <a:off x="20699640" y="30623400"/>
            <a:ext cx="4856400" cy="23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400" b="1" strike="noStrike" spc="-1">
                <a:solidFill>
                  <a:srgbClr val="FFFFFF"/>
                </a:solidFill>
                <a:uFill>
                  <a:solidFill>
                    <a:srgbClr val="FFFFFF"/>
                  </a:solidFill>
                </a:uFill>
                <a:latin typeface="Arial"/>
                <a:ea typeface="DejaVu Sans"/>
              </a:rPr>
              <a:t>Lys de mer</a:t>
            </a:r>
            <a:endParaRPr lang="fr-FR" sz="1800" b="0" strike="noStrike" spc="-1">
              <a:solidFill>
                <a:srgbClr val="000000"/>
              </a:solidFill>
              <a:uFill>
                <a:solidFill>
                  <a:srgbClr val="FFFFFF"/>
                </a:solidFill>
              </a:uFill>
              <a:latin typeface="Arial"/>
            </a:endParaRPr>
          </a:p>
        </p:txBody>
      </p:sp>
      <p:pic>
        <p:nvPicPr>
          <p:cNvPr id="136" name="Image 13"/>
          <p:cNvPicPr/>
          <p:nvPr/>
        </p:nvPicPr>
        <p:blipFill>
          <a:blip r:embed="rId11"/>
          <a:stretch/>
        </p:blipFill>
        <p:spPr>
          <a:xfrm>
            <a:off x="20663280" y="31506120"/>
            <a:ext cx="4366440" cy="3378240"/>
          </a:xfrm>
          <a:prstGeom prst="rect">
            <a:avLst/>
          </a:prstGeom>
          <a:ln>
            <a:noFill/>
          </a:ln>
        </p:spPr>
      </p:pic>
      <p:sp>
        <p:nvSpPr>
          <p:cNvPr id="137" name="CustomShape 14"/>
          <p:cNvSpPr/>
          <p:nvPr/>
        </p:nvSpPr>
        <p:spPr>
          <a:xfrm>
            <a:off x="20663280" y="34311240"/>
            <a:ext cx="3233880" cy="588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400" b="1" strike="noStrike" spc="-1">
                <a:solidFill>
                  <a:srgbClr val="FFFFFF"/>
                </a:solidFill>
                <a:uFill>
                  <a:solidFill>
                    <a:srgbClr val="FFFFFF"/>
                  </a:solidFill>
                </a:uFill>
                <a:latin typeface="Arial"/>
                <a:ea typeface="DejaVu Sans"/>
              </a:rPr>
              <a:t>Renouée de Robert</a:t>
            </a:r>
            <a:endParaRPr lang="fr-FR" sz="1800" b="0" strike="noStrike" spc="-1">
              <a:solidFill>
                <a:srgbClr val="000000"/>
              </a:solidFill>
              <a:uFill>
                <a:solidFill>
                  <a:srgbClr val="FFFFFF"/>
                </a:solidFill>
              </a:uFill>
              <a:latin typeface="Arial"/>
            </a:endParaRPr>
          </a:p>
        </p:txBody>
      </p:sp>
      <p:pic>
        <p:nvPicPr>
          <p:cNvPr id="138" name="Image 19"/>
          <p:cNvPicPr/>
          <p:nvPr/>
        </p:nvPicPr>
        <p:blipFill>
          <a:blip r:embed="rId12"/>
          <a:stretch/>
        </p:blipFill>
        <p:spPr>
          <a:xfrm>
            <a:off x="25536240" y="21778200"/>
            <a:ext cx="4357800" cy="5225400"/>
          </a:xfrm>
          <a:prstGeom prst="rect">
            <a:avLst/>
          </a:prstGeom>
          <a:ln>
            <a:noFill/>
          </a:ln>
        </p:spPr>
      </p:pic>
      <p:sp>
        <p:nvSpPr>
          <p:cNvPr id="139" name="CustomShape 15"/>
          <p:cNvSpPr/>
          <p:nvPr/>
        </p:nvSpPr>
        <p:spPr>
          <a:xfrm>
            <a:off x="25575480" y="26330760"/>
            <a:ext cx="4026240" cy="583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400" b="1" strike="noStrike" spc="-1">
                <a:solidFill>
                  <a:srgbClr val="FFFFFF"/>
                </a:solidFill>
                <a:uFill>
                  <a:solidFill>
                    <a:srgbClr val="FFFFFF"/>
                  </a:solidFill>
                </a:uFill>
                <a:latin typeface="Arial"/>
                <a:ea typeface="DejaVu Sans"/>
              </a:rPr>
              <a:t>Panicaut maritime</a:t>
            </a:r>
            <a:endParaRPr lang="fr-FR" sz="1800" b="0" strike="noStrike" spc="-1">
              <a:solidFill>
                <a:srgbClr val="000000"/>
              </a:solidFill>
              <a:uFill>
                <a:solidFill>
                  <a:srgbClr val="FFFFFF"/>
                </a:solidFill>
              </a:uFill>
              <a:latin typeface="Arial"/>
            </a:endParaRPr>
          </a:p>
        </p:txBody>
      </p:sp>
      <p:pic>
        <p:nvPicPr>
          <p:cNvPr id="140" name="Image 21"/>
          <p:cNvPicPr/>
          <p:nvPr/>
        </p:nvPicPr>
        <p:blipFill>
          <a:blip r:embed="rId13"/>
          <a:stretch/>
        </p:blipFill>
        <p:spPr>
          <a:xfrm>
            <a:off x="25536240" y="27285480"/>
            <a:ext cx="4357800" cy="5386320"/>
          </a:xfrm>
          <a:prstGeom prst="rect">
            <a:avLst/>
          </a:prstGeom>
          <a:ln>
            <a:noFill/>
          </a:ln>
        </p:spPr>
      </p:pic>
      <p:sp>
        <p:nvSpPr>
          <p:cNvPr id="141" name="CustomShape 16"/>
          <p:cNvSpPr/>
          <p:nvPr/>
        </p:nvSpPr>
        <p:spPr>
          <a:xfrm>
            <a:off x="25614000" y="27581400"/>
            <a:ext cx="3206520" cy="415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400" b="1" strike="noStrike" spc="-1">
                <a:solidFill>
                  <a:srgbClr val="FFFFFF"/>
                </a:solidFill>
                <a:uFill>
                  <a:solidFill>
                    <a:srgbClr val="FFFFFF"/>
                  </a:solidFill>
                </a:uFill>
                <a:latin typeface="Arial"/>
                <a:ea typeface="DejaVu Sans"/>
              </a:rPr>
              <a:t>Tamaris d’Afrique</a:t>
            </a:r>
            <a:endParaRPr lang="fr-FR" sz="1800" b="0" strike="noStrike" spc="-1">
              <a:solidFill>
                <a:srgbClr val="000000"/>
              </a:solidFill>
              <a:uFill>
                <a:solidFill>
                  <a:srgbClr val="FFFFFF"/>
                </a:solidFill>
              </a:uFill>
              <a:latin typeface="Arial"/>
            </a:endParaRPr>
          </a:p>
        </p:txBody>
      </p:sp>
      <p:sp>
        <p:nvSpPr>
          <p:cNvPr id="142" name="CustomShape 17"/>
          <p:cNvSpPr/>
          <p:nvPr/>
        </p:nvSpPr>
        <p:spPr>
          <a:xfrm>
            <a:off x="20778840" y="24708600"/>
            <a:ext cx="3291840" cy="435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400" b="1" strike="noStrike" spc="-1">
                <a:solidFill>
                  <a:srgbClr val="FFFFFF"/>
                </a:solidFill>
                <a:uFill>
                  <a:solidFill>
                    <a:srgbClr val="FFFFFF"/>
                  </a:solidFill>
                </a:uFill>
                <a:latin typeface="Arial"/>
                <a:ea typeface="DejaVu Sans"/>
              </a:rPr>
              <a:t>Asperge  maritime</a:t>
            </a:r>
            <a:endParaRPr lang="fr-FR" sz="1800" b="0" strike="noStrike" spc="-1">
              <a:solidFill>
                <a:srgbClr val="000000"/>
              </a:solidFill>
              <a:uFill>
                <a:solidFill>
                  <a:srgbClr val="FFFFFF"/>
                </a:solidFill>
              </a:uFill>
              <a:latin typeface="Arial"/>
            </a:endParaRPr>
          </a:p>
        </p:txBody>
      </p:sp>
      <p:sp>
        <p:nvSpPr>
          <p:cNvPr id="143" name="CustomShape 18"/>
          <p:cNvSpPr/>
          <p:nvPr/>
        </p:nvSpPr>
        <p:spPr>
          <a:xfrm>
            <a:off x="213120" y="2242080"/>
            <a:ext cx="30102480" cy="32877360"/>
          </a:xfrm>
          <a:prstGeom prst="rect">
            <a:avLst/>
          </a:prstGeom>
          <a:noFill/>
          <a:ln w="76320">
            <a:solidFill>
              <a:srgbClr val="8FAADC"/>
            </a:solidFill>
            <a:miter/>
          </a:ln>
        </p:spPr>
        <p:style>
          <a:lnRef idx="0">
            <a:scrgbClr r="0" g="0" b="0"/>
          </a:lnRef>
          <a:fillRef idx="0">
            <a:scrgbClr r="0" g="0" b="0"/>
          </a:fillRef>
          <a:effectRef idx="0">
            <a:scrgbClr r="0" g="0" b="0"/>
          </a:effectRef>
          <a:fontRef idx="minor"/>
        </p:style>
        <p:txBody>
          <a:bodyPr lIns="252000" tIns="252000" rIns="252000" bIns="252000"/>
          <a:lstStyle/>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p:txBody>
      </p:sp>
      <p:pic>
        <p:nvPicPr>
          <p:cNvPr id="144" name="Image 1"/>
          <p:cNvPicPr/>
          <p:nvPr/>
        </p:nvPicPr>
        <p:blipFill>
          <a:blip r:embed="rId14"/>
          <a:stretch/>
        </p:blipFill>
        <p:spPr>
          <a:xfrm>
            <a:off x="15960240" y="20152800"/>
            <a:ext cx="4196520" cy="3164760"/>
          </a:xfrm>
          <a:prstGeom prst="rect">
            <a:avLst/>
          </a:prstGeom>
          <a:ln>
            <a:noFill/>
          </a:ln>
        </p:spPr>
      </p:pic>
      <p:pic>
        <p:nvPicPr>
          <p:cNvPr id="145" name="Image 2"/>
          <p:cNvPicPr/>
          <p:nvPr/>
        </p:nvPicPr>
        <p:blipFill>
          <a:blip r:embed="rId15"/>
          <a:stretch/>
        </p:blipFill>
        <p:spPr>
          <a:xfrm>
            <a:off x="15960240" y="23738760"/>
            <a:ext cx="4185720" cy="5644080"/>
          </a:xfrm>
          <a:prstGeom prst="rect">
            <a:avLst/>
          </a:prstGeom>
          <a:ln>
            <a:noFill/>
          </a:ln>
        </p:spPr>
      </p:pic>
      <p:pic>
        <p:nvPicPr>
          <p:cNvPr id="146" name="Image 3"/>
          <p:cNvPicPr/>
          <p:nvPr/>
        </p:nvPicPr>
        <p:blipFill>
          <a:blip r:embed="rId16"/>
          <a:stretch/>
        </p:blipFill>
        <p:spPr>
          <a:xfrm>
            <a:off x="15960240" y="29669400"/>
            <a:ext cx="4196520" cy="5127480"/>
          </a:xfrm>
          <a:prstGeom prst="rect">
            <a:avLst/>
          </a:prstGeom>
          <a:ln>
            <a:noFill/>
          </a:ln>
        </p:spPr>
      </p:pic>
      <p:sp>
        <p:nvSpPr>
          <p:cNvPr id="147" name="CustomShape 19"/>
          <p:cNvSpPr/>
          <p:nvPr/>
        </p:nvSpPr>
        <p:spPr>
          <a:xfrm>
            <a:off x="15986880" y="28577520"/>
            <a:ext cx="3291840" cy="435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400" b="1" strike="noStrike" spc="-1">
                <a:solidFill>
                  <a:srgbClr val="FFFFFF"/>
                </a:solidFill>
                <a:uFill>
                  <a:solidFill>
                    <a:srgbClr val="FFFFFF"/>
                  </a:solidFill>
                </a:uFill>
                <a:latin typeface="Arial"/>
                <a:ea typeface="DejaVu Sans"/>
              </a:rPr>
              <a:t>Friches thermophiles</a:t>
            </a:r>
            <a:endParaRPr lang="fr-FR" sz="1800" b="0" strike="noStrike" spc="-1">
              <a:solidFill>
                <a:srgbClr val="000000"/>
              </a:solidFill>
              <a:uFill>
                <a:solidFill>
                  <a:srgbClr val="FFFFFF"/>
                </a:solidFill>
              </a:uFill>
              <a:latin typeface="Arial"/>
            </a:endParaRPr>
          </a:p>
        </p:txBody>
      </p:sp>
      <p:sp>
        <p:nvSpPr>
          <p:cNvPr id="148" name="CustomShape 20"/>
          <p:cNvSpPr/>
          <p:nvPr/>
        </p:nvSpPr>
        <p:spPr>
          <a:xfrm>
            <a:off x="16310160" y="34076520"/>
            <a:ext cx="3291840" cy="435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400" b="1" strike="noStrike" spc="-1">
                <a:solidFill>
                  <a:srgbClr val="FFFFFF"/>
                </a:solidFill>
                <a:uFill>
                  <a:solidFill>
                    <a:srgbClr val="FFFFFF"/>
                  </a:solidFill>
                </a:uFill>
                <a:latin typeface="Arial"/>
                <a:ea typeface="DejaVu Sans"/>
              </a:rPr>
              <a:t>Fourrés à Tamaris</a:t>
            </a:r>
            <a:endParaRPr lang="fr-FR" sz="1800" b="0" strike="noStrike" spc="-1">
              <a:solidFill>
                <a:srgbClr val="000000"/>
              </a:solidFill>
              <a:uFill>
                <a:solidFill>
                  <a:srgbClr val="FFFFFF"/>
                </a:solidFill>
              </a:uFill>
              <a:latin typeface="Arial"/>
            </a:endParaRPr>
          </a:p>
        </p:txBody>
      </p:sp>
      <p:sp>
        <p:nvSpPr>
          <p:cNvPr id="149" name="CustomShape 21"/>
          <p:cNvSpPr/>
          <p:nvPr/>
        </p:nvSpPr>
        <p:spPr>
          <a:xfrm>
            <a:off x="15860160" y="22873680"/>
            <a:ext cx="3291840" cy="435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400" b="1" strike="noStrike" spc="-1">
                <a:solidFill>
                  <a:srgbClr val="FFFFFF"/>
                </a:solidFill>
                <a:uFill>
                  <a:solidFill>
                    <a:srgbClr val="FFFFFF"/>
                  </a:solidFill>
                </a:uFill>
                <a:latin typeface="Arial"/>
                <a:ea typeface="DejaVu Sans"/>
              </a:rPr>
              <a:t>Sterne Pierregarin</a:t>
            </a:r>
            <a:endParaRPr lang="fr-FR"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Image 4"/>
          <p:cNvPicPr/>
          <p:nvPr/>
        </p:nvPicPr>
        <p:blipFill>
          <a:blip r:embed="rId2"/>
          <a:stretch/>
        </p:blipFill>
        <p:spPr>
          <a:xfrm>
            <a:off x="371880" y="6176880"/>
            <a:ext cx="16364520" cy="7138800"/>
          </a:xfrm>
          <a:prstGeom prst="rect">
            <a:avLst/>
          </a:prstGeom>
          <a:ln>
            <a:solidFill>
              <a:schemeClr val="tx1"/>
            </a:solidFill>
          </a:ln>
        </p:spPr>
      </p:pic>
      <p:pic>
        <p:nvPicPr>
          <p:cNvPr id="151" name="Image 1"/>
          <p:cNvPicPr/>
          <p:nvPr/>
        </p:nvPicPr>
        <p:blipFill>
          <a:blip r:embed="rId3"/>
          <a:stretch/>
        </p:blipFill>
        <p:spPr>
          <a:xfrm>
            <a:off x="390240" y="14005080"/>
            <a:ext cx="14455800" cy="8445240"/>
          </a:xfrm>
          <a:prstGeom prst="rect">
            <a:avLst/>
          </a:prstGeom>
          <a:ln>
            <a:solidFill>
              <a:schemeClr val="tx1"/>
            </a:solidFill>
          </a:ln>
        </p:spPr>
      </p:pic>
      <p:sp>
        <p:nvSpPr>
          <p:cNvPr id="152" name="CustomShape 1"/>
          <p:cNvSpPr/>
          <p:nvPr/>
        </p:nvSpPr>
        <p:spPr>
          <a:xfrm>
            <a:off x="201960" y="208440"/>
            <a:ext cx="30113640" cy="1549800"/>
          </a:xfrm>
          <a:prstGeom prst="rect">
            <a:avLst/>
          </a:prstGeom>
          <a:solidFill>
            <a:srgbClr val="B4C7E7"/>
          </a:solidFill>
          <a:ln>
            <a:solidFill>
              <a:srgbClr val="B4C7E7"/>
            </a:solidFill>
          </a:ln>
        </p:spPr>
        <p:style>
          <a:lnRef idx="0">
            <a:scrgbClr r="0" g="0" b="0"/>
          </a:lnRef>
          <a:fillRef idx="0">
            <a:scrgbClr r="0" g="0" b="0"/>
          </a:fillRef>
          <a:effectRef idx="0">
            <a:scrgbClr r="0" g="0" b="0"/>
          </a:effectRef>
          <a:fontRef idx="minor"/>
        </p:style>
        <p:txBody>
          <a:bodyPr lIns="90000" tIns="45000" rIns="324000" bIns="45000"/>
          <a:lstStyle/>
          <a:p>
            <a:pPr algn="ctr">
              <a:lnSpc>
                <a:spcPct val="100000"/>
              </a:lnSpc>
            </a:pPr>
            <a:r>
              <a:rPr lang="fr-FR" sz="8000" b="1" strike="noStrike" spc="-1">
                <a:solidFill>
                  <a:srgbClr val="000000"/>
                </a:solidFill>
                <a:uFill>
                  <a:solidFill>
                    <a:srgbClr val="FFFFFF"/>
                  </a:solidFill>
                </a:uFill>
                <a:latin typeface="Arial"/>
                <a:ea typeface="Calibri"/>
              </a:rPr>
              <a:t>LES CONTRAINTES ET ENJEUX</a:t>
            </a:r>
            <a:endParaRPr lang="fr-FR" sz="1800" b="0" strike="noStrike" spc="-1">
              <a:solidFill>
                <a:srgbClr val="000000"/>
              </a:solidFill>
              <a:uFill>
                <a:solidFill>
                  <a:srgbClr val="FFFFFF"/>
                </a:solidFill>
              </a:uFill>
              <a:latin typeface="Arial"/>
            </a:endParaRPr>
          </a:p>
        </p:txBody>
      </p:sp>
      <p:sp>
        <p:nvSpPr>
          <p:cNvPr id="153" name="CustomShape 2"/>
          <p:cNvSpPr/>
          <p:nvPr/>
        </p:nvSpPr>
        <p:spPr>
          <a:xfrm>
            <a:off x="233280" y="22852080"/>
            <a:ext cx="30093480" cy="1134000"/>
          </a:xfrm>
          <a:prstGeom prst="rect">
            <a:avLst/>
          </a:prstGeom>
          <a:solidFill>
            <a:srgbClr val="8FAADC"/>
          </a:solidFill>
          <a:ln w="76320">
            <a:solidFill>
              <a:srgbClr val="8FAADC"/>
            </a:solidFill>
            <a:miter/>
          </a:ln>
        </p:spPr>
        <p:style>
          <a:lnRef idx="0">
            <a:scrgbClr r="0" g="0" b="0"/>
          </a:lnRef>
          <a:fillRef idx="0">
            <a:scrgbClr r="0" g="0" b="0"/>
          </a:fillRef>
          <a:effectRef idx="0">
            <a:scrgbClr r="0" g="0" b="0"/>
          </a:effectRef>
          <a:fontRef idx="minor"/>
        </p:style>
        <p:txBody>
          <a:bodyPr lIns="288000" tIns="45000" rIns="288000" bIns="45000" anchor="ctr"/>
          <a:lstStyle/>
          <a:p>
            <a:pPr>
              <a:lnSpc>
                <a:spcPct val="100000"/>
              </a:lnSpc>
            </a:pPr>
            <a:r>
              <a:rPr lang="fr-FR" sz="4000" b="1" strike="noStrike" spc="-1">
                <a:solidFill>
                  <a:srgbClr val="000000"/>
                </a:solidFill>
                <a:uFill>
                  <a:solidFill>
                    <a:srgbClr val="FFFFFF"/>
                  </a:solidFill>
                </a:uFill>
                <a:latin typeface="Arial"/>
                <a:ea typeface="DejaVu Sans"/>
              </a:rPr>
              <a:t>3 / LA GESTION DU TRAFIC EN PHASE TRAVAUX</a:t>
            </a:r>
            <a:endParaRPr lang="fr-FR" sz="1800" b="0" strike="noStrike" spc="-1">
              <a:solidFill>
                <a:srgbClr val="000000"/>
              </a:solidFill>
              <a:uFill>
                <a:solidFill>
                  <a:srgbClr val="FFFFFF"/>
                </a:solidFill>
              </a:uFill>
              <a:latin typeface="Arial"/>
            </a:endParaRPr>
          </a:p>
        </p:txBody>
      </p:sp>
      <p:sp>
        <p:nvSpPr>
          <p:cNvPr id="154" name="CustomShape 3"/>
          <p:cNvSpPr/>
          <p:nvPr/>
        </p:nvSpPr>
        <p:spPr>
          <a:xfrm>
            <a:off x="1580040" y="12030120"/>
            <a:ext cx="15051960" cy="696600"/>
          </a:xfrm>
          <a:prstGeom prst="rect">
            <a:avLst/>
          </a:prstGeom>
          <a:noFill/>
          <a:ln>
            <a:noFill/>
          </a:ln>
        </p:spPr>
        <p:style>
          <a:lnRef idx="0">
            <a:scrgbClr r="0" g="0" b="0"/>
          </a:lnRef>
          <a:fillRef idx="0">
            <a:scrgbClr r="0" g="0" b="0"/>
          </a:fillRef>
          <a:effectRef idx="0">
            <a:scrgbClr r="0" g="0" b="0"/>
          </a:effectRef>
          <a:fontRef idx="minor"/>
        </p:style>
      </p:sp>
      <p:sp>
        <p:nvSpPr>
          <p:cNvPr id="155" name="CustomShape 4"/>
          <p:cNvSpPr/>
          <p:nvPr/>
        </p:nvSpPr>
        <p:spPr>
          <a:xfrm>
            <a:off x="15280560" y="33762960"/>
            <a:ext cx="14960880" cy="1330560"/>
          </a:xfrm>
          <a:prstGeom prst="rect">
            <a:avLst/>
          </a:prstGeom>
          <a:noFill/>
          <a:ln w="6480">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200" b="1" strike="noStrike" spc="-1">
                <a:solidFill>
                  <a:srgbClr val="000000"/>
                </a:solidFill>
                <a:uFill>
                  <a:solidFill>
                    <a:srgbClr val="FFFFFF"/>
                  </a:solidFill>
                </a:uFill>
                <a:latin typeface="Arial"/>
                <a:ea typeface="Calibri"/>
              </a:rPr>
              <a:t>Un cheminement pour les piétons et les deux-roues sera impérativement maintenu durant les travaux</a:t>
            </a:r>
            <a:r>
              <a:rPr lang="fr-FR" sz="2200" b="0" strike="noStrike" spc="-1">
                <a:solidFill>
                  <a:srgbClr val="000000"/>
                </a:solidFill>
                <a:uFill>
                  <a:solidFill>
                    <a:srgbClr val="FFFFFF"/>
                  </a:solidFill>
                </a:uFill>
                <a:latin typeface="Arial"/>
                <a:ea typeface="Calibri"/>
              </a:rPr>
              <a:t>, afin de relier la rive droite du Grau de la Galiote (centre-ville) à la rive gauche (plages), d’assurer un accès aisé et sécurisé aux plages de Saint-Aygulf et ainsi de ne pas pénaliser l’activité touristique de la station balnéaire.</a:t>
            </a: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p:txBody>
      </p:sp>
      <p:sp>
        <p:nvSpPr>
          <p:cNvPr id="156" name="CustomShape 5"/>
          <p:cNvSpPr/>
          <p:nvPr/>
        </p:nvSpPr>
        <p:spPr>
          <a:xfrm>
            <a:off x="15280560" y="32172120"/>
            <a:ext cx="6479280" cy="1197360"/>
          </a:xfrm>
          <a:prstGeom prst="rect">
            <a:avLst/>
          </a:prstGeom>
          <a:solidFill>
            <a:srgbClr val="8FAADC"/>
          </a:solidFill>
          <a:ln w="76320">
            <a:noFill/>
          </a:ln>
        </p:spPr>
        <p:style>
          <a:lnRef idx="0">
            <a:scrgbClr r="0" g="0" b="0"/>
          </a:lnRef>
          <a:fillRef idx="0">
            <a:scrgbClr r="0" g="0" b="0"/>
          </a:fillRef>
          <a:effectRef idx="0">
            <a:scrgbClr r="0" g="0" b="0"/>
          </a:effectRef>
          <a:fontRef idx="minor"/>
        </p:style>
        <p:txBody>
          <a:bodyPr lIns="288000" tIns="45000" rIns="288000" bIns="45000" anchor="ctr"/>
          <a:lstStyle/>
          <a:p>
            <a:pPr>
              <a:lnSpc>
                <a:spcPct val="100000"/>
              </a:lnSpc>
            </a:pPr>
            <a:r>
              <a:rPr lang="fr-FR" sz="3200" b="1" strike="noStrike" spc="-1">
                <a:solidFill>
                  <a:srgbClr val="000000"/>
                </a:solidFill>
                <a:uFill>
                  <a:solidFill>
                    <a:srgbClr val="FFFFFF"/>
                  </a:solidFill>
                </a:uFill>
                <a:latin typeface="Calibri"/>
                <a:ea typeface="DejaVu Sans"/>
              </a:rPr>
              <a:t>→ </a:t>
            </a:r>
            <a:r>
              <a:rPr lang="fr-FR" sz="3200" b="1" strike="noStrike" spc="-1">
                <a:solidFill>
                  <a:srgbClr val="000000"/>
                </a:solidFill>
                <a:uFill>
                  <a:solidFill>
                    <a:srgbClr val="FFFFFF"/>
                  </a:solidFill>
                </a:uFill>
                <a:latin typeface="Arial"/>
                <a:ea typeface="DejaVu Sans"/>
              </a:rPr>
              <a:t>Garantir l’accessibilité pour les modes doux</a:t>
            </a:r>
            <a:endParaRPr lang="fr-FR" sz="1800" b="0" strike="noStrike" spc="-1">
              <a:solidFill>
                <a:srgbClr val="000000"/>
              </a:solidFill>
              <a:uFill>
                <a:solidFill>
                  <a:srgbClr val="FFFFFF"/>
                </a:solidFill>
              </a:uFill>
              <a:latin typeface="Arial"/>
            </a:endParaRPr>
          </a:p>
        </p:txBody>
      </p:sp>
      <p:pic>
        <p:nvPicPr>
          <p:cNvPr id="157" name="Picture 6"/>
          <p:cNvPicPr/>
          <p:nvPr/>
        </p:nvPicPr>
        <p:blipFill>
          <a:blip r:embed="rId4"/>
          <a:stretch/>
        </p:blipFill>
        <p:spPr>
          <a:xfrm>
            <a:off x="22291200" y="32155920"/>
            <a:ext cx="1296000" cy="1216080"/>
          </a:xfrm>
          <a:prstGeom prst="rect">
            <a:avLst/>
          </a:prstGeom>
          <a:ln>
            <a:noFill/>
          </a:ln>
        </p:spPr>
      </p:pic>
      <p:pic>
        <p:nvPicPr>
          <p:cNvPr id="158" name="Picture 8"/>
          <p:cNvPicPr/>
          <p:nvPr/>
        </p:nvPicPr>
        <p:blipFill>
          <a:blip r:embed="rId5"/>
          <a:stretch/>
        </p:blipFill>
        <p:spPr>
          <a:xfrm>
            <a:off x="23717160" y="32189040"/>
            <a:ext cx="1275120" cy="1196280"/>
          </a:xfrm>
          <a:prstGeom prst="rect">
            <a:avLst/>
          </a:prstGeom>
          <a:ln>
            <a:noFill/>
          </a:ln>
        </p:spPr>
      </p:pic>
      <p:pic>
        <p:nvPicPr>
          <p:cNvPr id="159" name="Picture 10"/>
          <p:cNvPicPr/>
          <p:nvPr/>
        </p:nvPicPr>
        <p:blipFill>
          <a:blip r:embed="rId6"/>
          <a:stretch/>
        </p:blipFill>
        <p:spPr>
          <a:xfrm>
            <a:off x="26258040" y="32177520"/>
            <a:ext cx="1530360" cy="1189800"/>
          </a:xfrm>
          <a:prstGeom prst="rect">
            <a:avLst/>
          </a:prstGeom>
          <a:ln>
            <a:noFill/>
          </a:ln>
        </p:spPr>
      </p:pic>
      <p:pic>
        <p:nvPicPr>
          <p:cNvPr id="160" name="Picture 14"/>
          <p:cNvPicPr/>
          <p:nvPr/>
        </p:nvPicPr>
        <p:blipFill>
          <a:blip r:embed="rId7"/>
          <a:stretch/>
        </p:blipFill>
        <p:spPr>
          <a:xfrm>
            <a:off x="24942240" y="32168880"/>
            <a:ext cx="1277280" cy="1198440"/>
          </a:xfrm>
          <a:prstGeom prst="rect">
            <a:avLst/>
          </a:prstGeom>
          <a:ln>
            <a:noFill/>
          </a:ln>
        </p:spPr>
      </p:pic>
      <p:sp>
        <p:nvSpPr>
          <p:cNvPr id="161" name="CustomShape 6"/>
          <p:cNvSpPr/>
          <p:nvPr/>
        </p:nvSpPr>
        <p:spPr>
          <a:xfrm>
            <a:off x="15280560" y="29224800"/>
            <a:ext cx="14939640" cy="909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2200" b="0" strike="noStrike" spc="-1">
                <a:solidFill>
                  <a:srgbClr val="000000"/>
                </a:solidFill>
                <a:uFill>
                  <a:solidFill>
                    <a:srgbClr val="FFFFFF"/>
                  </a:solidFill>
                </a:uFill>
                <a:latin typeface="Arial"/>
                <a:ea typeface="Calibri"/>
              </a:rPr>
              <a:t>Emprunté par de nombreux usagers en toutes saisons, le PCL est une des véloroutes littorales les plus fréquentées de France.</a:t>
            </a:r>
            <a:endParaRPr lang="fr-FR" sz="1800" b="0" strike="noStrike" spc="-1">
              <a:solidFill>
                <a:srgbClr val="000000"/>
              </a:solidFill>
              <a:uFill>
                <a:solidFill>
                  <a:srgbClr val="FFFFFF"/>
                </a:solidFill>
              </a:uFill>
              <a:latin typeface="Arial"/>
            </a:endParaRPr>
          </a:p>
        </p:txBody>
      </p:sp>
      <p:sp>
        <p:nvSpPr>
          <p:cNvPr id="162" name="CustomShape 7"/>
          <p:cNvSpPr/>
          <p:nvPr/>
        </p:nvSpPr>
        <p:spPr>
          <a:xfrm>
            <a:off x="252720" y="33508800"/>
            <a:ext cx="5033880" cy="1484280"/>
          </a:xfrm>
          <a:prstGeom prst="rect">
            <a:avLst/>
          </a:prstGeom>
          <a:solidFill>
            <a:srgbClr val="8FAADC"/>
          </a:solidFill>
          <a:ln w="76320">
            <a:noFill/>
          </a:ln>
        </p:spPr>
        <p:style>
          <a:lnRef idx="0">
            <a:scrgbClr r="0" g="0" b="0"/>
          </a:lnRef>
          <a:fillRef idx="0">
            <a:scrgbClr r="0" g="0" b="0"/>
          </a:fillRef>
          <a:effectRef idx="0">
            <a:scrgbClr r="0" g="0" b="0"/>
          </a:effectRef>
          <a:fontRef idx="minor"/>
        </p:style>
        <p:txBody>
          <a:bodyPr lIns="288000" tIns="45000" rIns="288000" bIns="45000" anchor="ctr"/>
          <a:lstStyle/>
          <a:p>
            <a:pPr>
              <a:lnSpc>
                <a:spcPct val="100000"/>
              </a:lnSpc>
            </a:pPr>
            <a:r>
              <a:rPr lang="fr-FR" sz="3200" b="1" strike="noStrike" spc="-1">
                <a:solidFill>
                  <a:srgbClr val="000000"/>
                </a:solidFill>
                <a:uFill>
                  <a:solidFill>
                    <a:srgbClr val="FFFFFF"/>
                  </a:solidFill>
                </a:uFill>
                <a:latin typeface="Calibri"/>
                <a:ea typeface="DejaVu Sans"/>
              </a:rPr>
              <a:t>→ </a:t>
            </a:r>
            <a:r>
              <a:rPr lang="fr-FR" sz="3200" b="1" strike="noStrike" spc="-1">
                <a:solidFill>
                  <a:srgbClr val="000000"/>
                </a:solidFill>
                <a:uFill>
                  <a:solidFill>
                    <a:srgbClr val="FFFFFF"/>
                  </a:solidFill>
                </a:uFill>
                <a:latin typeface="Arial"/>
                <a:ea typeface="DejaVu Sans"/>
              </a:rPr>
              <a:t>Maintenir la circulation routière en phase travaux</a:t>
            </a:r>
            <a:endParaRPr lang="fr-FR" sz="1800" b="0" strike="noStrike" spc="-1">
              <a:solidFill>
                <a:srgbClr val="000000"/>
              </a:solidFill>
              <a:uFill>
                <a:solidFill>
                  <a:srgbClr val="FFFFFF"/>
                </a:solidFill>
              </a:uFill>
              <a:latin typeface="Arial"/>
            </a:endParaRPr>
          </a:p>
        </p:txBody>
      </p:sp>
      <p:pic>
        <p:nvPicPr>
          <p:cNvPr id="163" name="Picture 12"/>
          <p:cNvPicPr/>
          <p:nvPr/>
        </p:nvPicPr>
        <p:blipFill>
          <a:blip r:embed="rId8"/>
          <a:stretch/>
        </p:blipFill>
        <p:spPr>
          <a:xfrm>
            <a:off x="5416560" y="33697800"/>
            <a:ext cx="1106640" cy="1228680"/>
          </a:xfrm>
          <a:prstGeom prst="rect">
            <a:avLst/>
          </a:prstGeom>
          <a:ln>
            <a:noFill/>
          </a:ln>
        </p:spPr>
      </p:pic>
      <p:pic>
        <p:nvPicPr>
          <p:cNvPr id="164" name="Image 100"/>
          <p:cNvPicPr/>
          <p:nvPr/>
        </p:nvPicPr>
        <p:blipFill>
          <a:blip r:embed="rId9"/>
          <a:stretch/>
        </p:blipFill>
        <p:spPr>
          <a:xfrm>
            <a:off x="6515640" y="33512400"/>
            <a:ext cx="3519000" cy="1455480"/>
          </a:xfrm>
          <a:prstGeom prst="rect">
            <a:avLst/>
          </a:prstGeom>
          <a:ln>
            <a:noFill/>
          </a:ln>
        </p:spPr>
      </p:pic>
      <p:pic>
        <p:nvPicPr>
          <p:cNvPr id="165" name="Image 101"/>
          <p:cNvPicPr/>
          <p:nvPr/>
        </p:nvPicPr>
        <p:blipFill>
          <a:blip r:embed="rId10"/>
          <a:stretch/>
        </p:blipFill>
        <p:spPr>
          <a:xfrm>
            <a:off x="10064880" y="33276960"/>
            <a:ext cx="2250360" cy="1725480"/>
          </a:xfrm>
          <a:prstGeom prst="rect">
            <a:avLst/>
          </a:prstGeom>
          <a:ln>
            <a:noFill/>
          </a:ln>
        </p:spPr>
      </p:pic>
      <p:pic>
        <p:nvPicPr>
          <p:cNvPr id="166" name="Image 103"/>
          <p:cNvPicPr/>
          <p:nvPr/>
        </p:nvPicPr>
        <p:blipFill>
          <a:blip r:embed="rId11"/>
          <a:stretch/>
        </p:blipFill>
        <p:spPr>
          <a:xfrm>
            <a:off x="12405600" y="33854040"/>
            <a:ext cx="2135160" cy="1047960"/>
          </a:xfrm>
          <a:prstGeom prst="rect">
            <a:avLst/>
          </a:prstGeom>
          <a:ln>
            <a:noFill/>
          </a:ln>
        </p:spPr>
      </p:pic>
      <p:sp>
        <p:nvSpPr>
          <p:cNvPr id="167" name="CustomShape 8"/>
          <p:cNvSpPr/>
          <p:nvPr/>
        </p:nvSpPr>
        <p:spPr>
          <a:xfrm>
            <a:off x="15224040" y="16731720"/>
            <a:ext cx="15103080" cy="1044360"/>
          </a:xfrm>
          <a:prstGeom prst="rect">
            <a:avLst/>
          </a:prstGeom>
          <a:solidFill>
            <a:srgbClr val="B4C7E7"/>
          </a:solidFill>
          <a:ln w="76320">
            <a:noFill/>
          </a:ln>
        </p:spPr>
        <p:style>
          <a:lnRef idx="0">
            <a:scrgbClr r="0" g="0" b="0"/>
          </a:lnRef>
          <a:fillRef idx="0">
            <a:scrgbClr r="0" g="0" b="0"/>
          </a:fillRef>
          <a:effectRef idx="0">
            <a:scrgbClr r="0" g="0" b="0"/>
          </a:effectRef>
          <a:fontRef idx="minor"/>
        </p:style>
        <p:txBody>
          <a:bodyPr lIns="288000" tIns="45000" rIns="288000" bIns="45000" anchor="ctr"/>
          <a:lstStyle/>
          <a:p>
            <a:pPr>
              <a:lnSpc>
                <a:spcPct val="100000"/>
              </a:lnSpc>
            </a:pPr>
            <a:r>
              <a:rPr lang="fr-FR" sz="3200" b="1" strike="noStrike" spc="-1">
                <a:solidFill>
                  <a:srgbClr val="000000"/>
                </a:solidFill>
                <a:uFill>
                  <a:solidFill>
                    <a:srgbClr val="FFFFFF"/>
                  </a:solidFill>
                </a:uFill>
                <a:latin typeface="Calibri"/>
                <a:ea typeface="DejaVu Sans"/>
              </a:rPr>
              <a:t>→ </a:t>
            </a:r>
            <a:r>
              <a:rPr lang="fr-FR" sz="3200" b="1" strike="noStrike" spc="-1">
                <a:solidFill>
                  <a:srgbClr val="000000"/>
                </a:solidFill>
                <a:uFill>
                  <a:solidFill>
                    <a:srgbClr val="FFFFFF"/>
                  </a:solidFill>
                </a:uFill>
                <a:latin typeface="Arial"/>
                <a:ea typeface="DejaVu Sans"/>
              </a:rPr>
              <a:t>Maintien de la capacité </a:t>
            </a:r>
            <a:endParaRPr lang="fr-FR" sz="1800" b="0" strike="noStrike" spc="-1">
              <a:solidFill>
                <a:srgbClr val="000000"/>
              </a:solidFill>
              <a:uFill>
                <a:solidFill>
                  <a:srgbClr val="FFFFFF"/>
                </a:solidFill>
              </a:uFill>
              <a:latin typeface="Arial"/>
            </a:endParaRPr>
          </a:p>
        </p:txBody>
      </p:sp>
      <p:sp>
        <p:nvSpPr>
          <p:cNvPr id="168" name="CustomShape 9"/>
          <p:cNvSpPr/>
          <p:nvPr/>
        </p:nvSpPr>
        <p:spPr>
          <a:xfrm>
            <a:off x="201960" y="3998160"/>
            <a:ext cx="9895680" cy="961920"/>
          </a:xfrm>
          <a:prstGeom prst="rect">
            <a:avLst/>
          </a:prstGeom>
          <a:solidFill>
            <a:srgbClr val="B4C7E7"/>
          </a:solidFill>
          <a:ln w="76320">
            <a:noFill/>
          </a:ln>
        </p:spPr>
        <p:style>
          <a:lnRef idx="0">
            <a:scrgbClr r="0" g="0" b="0"/>
          </a:lnRef>
          <a:fillRef idx="0">
            <a:scrgbClr r="0" g="0" b="0"/>
          </a:fillRef>
          <a:effectRef idx="0">
            <a:scrgbClr r="0" g="0" b="0"/>
          </a:effectRef>
          <a:fontRef idx="minor"/>
        </p:style>
        <p:txBody>
          <a:bodyPr lIns="288000" tIns="45000" rIns="288000" bIns="45000" anchor="ctr"/>
          <a:lstStyle/>
          <a:p>
            <a:pPr>
              <a:lnSpc>
                <a:spcPct val="100000"/>
              </a:lnSpc>
            </a:pPr>
            <a:r>
              <a:rPr lang="fr-FR" sz="3200" b="1" strike="noStrike" spc="-1">
                <a:solidFill>
                  <a:srgbClr val="000000"/>
                </a:solidFill>
                <a:uFill>
                  <a:solidFill>
                    <a:srgbClr val="FFFFFF"/>
                  </a:solidFill>
                </a:uFill>
                <a:latin typeface="Calibri"/>
                <a:ea typeface="DejaVu Sans"/>
              </a:rPr>
              <a:t>→ </a:t>
            </a:r>
            <a:r>
              <a:rPr lang="fr-FR" sz="3200" b="1" strike="noStrike" spc="-1">
                <a:solidFill>
                  <a:srgbClr val="000000"/>
                </a:solidFill>
                <a:uFill>
                  <a:solidFill>
                    <a:srgbClr val="FFFFFF"/>
                  </a:solidFill>
                </a:uFill>
                <a:latin typeface="Arial"/>
                <a:ea typeface="DejaVu Sans"/>
              </a:rPr>
              <a:t>Des crues exceptionnelles</a:t>
            </a:r>
            <a:endParaRPr lang="fr-FR" sz="1800" b="0" strike="noStrike" spc="-1">
              <a:solidFill>
                <a:srgbClr val="000000"/>
              </a:solidFill>
              <a:uFill>
                <a:solidFill>
                  <a:srgbClr val="FFFFFF"/>
                </a:solidFill>
              </a:uFill>
              <a:latin typeface="Arial"/>
            </a:endParaRPr>
          </a:p>
        </p:txBody>
      </p:sp>
      <p:sp>
        <p:nvSpPr>
          <p:cNvPr id="169" name="CustomShape 10"/>
          <p:cNvSpPr/>
          <p:nvPr/>
        </p:nvSpPr>
        <p:spPr>
          <a:xfrm>
            <a:off x="211680" y="2124000"/>
            <a:ext cx="30029760" cy="1328400"/>
          </a:xfrm>
          <a:prstGeom prst="rect">
            <a:avLst/>
          </a:prstGeom>
          <a:solidFill>
            <a:srgbClr val="8FAADC"/>
          </a:solidFill>
          <a:ln w="76320">
            <a:solidFill>
              <a:srgbClr val="8FAADC"/>
            </a:solidFill>
            <a:miter/>
          </a:ln>
        </p:spPr>
        <p:style>
          <a:lnRef idx="0">
            <a:scrgbClr r="0" g="0" b="0"/>
          </a:lnRef>
          <a:fillRef idx="0">
            <a:scrgbClr r="0" g="0" b="0"/>
          </a:fillRef>
          <a:effectRef idx="0">
            <a:scrgbClr r="0" g="0" b="0"/>
          </a:effectRef>
          <a:fontRef idx="minor"/>
        </p:style>
        <p:txBody>
          <a:bodyPr lIns="288000" tIns="45000" rIns="288000" bIns="45000" anchor="ctr"/>
          <a:lstStyle/>
          <a:p>
            <a:pPr>
              <a:lnSpc>
                <a:spcPct val="100000"/>
              </a:lnSpc>
            </a:pPr>
            <a:r>
              <a:rPr lang="fr-FR" sz="4400" b="1" strike="noStrike" spc="-1">
                <a:solidFill>
                  <a:srgbClr val="000000"/>
                </a:solidFill>
                <a:uFill>
                  <a:solidFill>
                    <a:srgbClr val="FFFFFF"/>
                  </a:solidFill>
                </a:uFill>
                <a:latin typeface="Arial"/>
                <a:ea typeface="DejaVu Sans"/>
              </a:rPr>
              <a:t>2 / LE RISQUE INONDATION</a:t>
            </a:r>
            <a:endParaRPr lang="fr-FR" sz="1800" b="0" strike="noStrike" spc="-1">
              <a:solidFill>
                <a:srgbClr val="000000"/>
              </a:solidFill>
              <a:uFill>
                <a:solidFill>
                  <a:srgbClr val="FFFFFF"/>
                </a:solidFill>
              </a:uFill>
              <a:latin typeface="Arial"/>
            </a:endParaRPr>
          </a:p>
        </p:txBody>
      </p:sp>
      <p:sp>
        <p:nvSpPr>
          <p:cNvPr id="170" name="CustomShape 11"/>
          <p:cNvSpPr/>
          <p:nvPr/>
        </p:nvSpPr>
        <p:spPr>
          <a:xfrm>
            <a:off x="213120" y="2067840"/>
            <a:ext cx="30102480" cy="33051600"/>
          </a:xfrm>
          <a:prstGeom prst="rect">
            <a:avLst/>
          </a:prstGeom>
          <a:noFill/>
          <a:ln w="76320">
            <a:solidFill>
              <a:srgbClr val="8FAADC"/>
            </a:solidFill>
            <a:miter/>
          </a:ln>
        </p:spPr>
        <p:style>
          <a:lnRef idx="0">
            <a:scrgbClr r="0" g="0" b="0"/>
          </a:lnRef>
          <a:fillRef idx="0">
            <a:scrgbClr r="0" g="0" b="0"/>
          </a:fillRef>
          <a:effectRef idx="0">
            <a:scrgbClr r="0" g="0" b="0"/>
          </a:effectRef>
          <a:fontRef idx="minor"/>
        </p:style>
        <p:txBody>
          <a:bodyPr lIns="252000" tIns="252000" rIns="252000" bIns="252000"/>
          <a:lstStyle/>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p:txBody>
      </p:sp>
      <p:sp>
        <p:nvSpPr>
          <p:cNvPr id="171" name="CustomShape 12"/>
          <p:cNvSpPr/>
          <p:nvPr/>
        </p:nvSpPr>
        <p:spPr>
          <a:xfrm>
            <a:off x="10267200" y="3915000"/>
            <a:ext cx="19801440" cy="786600"/>
          </a:xfrm>
          <a:prstGeom prst="rect">
            <a:avLst/>
          </a:prstGeom>
          <a:noFill/>
          <a:ln w="12600">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2200" b="0" strike="noStrike" spc="-1">
                <a:solidFill>
                  <a:srgbClr val="000000"/>
                </a:solidFill>
                <a:uFill>
                  <a:solidFill>
                    <a:srgbClr val="FFFFFF"/>
                  </a:solidFill>
                </a:uFill>
                <a:latin typeface="Arial"/>
                <a:ea typeface="DejaVu Sans"/>
              </a:rPr>
              <a:t>Le pont de la Galiote représente un exutoire important pour les crues de l’Argens. Il est situé en </a:t>
            </a:r>
            <a:r>
              <a:rPr lang="fr-FR" sz="2200" b="1" strike="noStrike" spc="-1">
                <a:solidFill>
                  <a:srgbClr val="FF0000"/>
                </a:solidFill>
                <a:uFill>
                  <a:solidFill>
                    <a:srgbClr val="FFFFFF"/>
                  </a:solidFill>
                </a:uFill>
                <a:latin typeface="Arial"/>
                <a:ea typeface="DejaVu Sans"/>
              </a:rPr>
              <a:t>zone rouge </a:t>
            </a:r>
            <a:r>
              <a:rPr lang="fr-FR" sz="2200" b="0" strike="noStrike" spc="-1">
                <a:solidFill>
                  <a:srgbClr val="000000"/>
                </a:solidFill>
                <a:uFill>
                  <a:solidFill>
                    <a:srgbClr val="FFFFFF"/>
                  </a:solidFill>
                </a:uFill>
                <a:latin typeface="Arial"/>
                <a:ea typeface="DejaVu Sans"/>
              </a:rPr>
              <a:t>du plan de prévention des risques naturels d’inondation (PPRI) approuvé par arrêté préfectoral du 26 Mars 2014.</a:t>
            </a:r>
            <a:endParaRPr lang="fr-FR" sz="1800" b="0" strike="noStrike" spc="-1">
              <a:solidFill>
                <a:srgbClr val="000000"/>
              </a:solidFill>
              <a:uFill>
                <a:solidFill>
                  <a:srgbClr val="FFFFFF"/>
                </a:solidFill>
              </a:uFill>
              <a:latin typeface="Arial"/>
            </a:endParaRPr>
          </a:p>
        </p:txBody>
      </p:sp>
      <p:sp>
        <p:nvSpPr>
          <p:cNvPr id="172" name="CustomShape 13"/>
          <p:cNvSpPr/>
          <p:nvPr/>
        </p:nvSpPr>
        <p:spPr>
          <a:xfrm>
            <a:off x="15224040" y="17904240"/>
            <a:ext cx="14907960" cy="1732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200" b="0" strike="noStrike" spc="-1">
                <a:solidFill>
                  <a:srgbClr val="000000"/>
                </a:solidFill>
                <a:uFill>
                  <a:solidFill>
                    <a:srgbClr val="FFFFFF"/>
                  </a:solidFill>
                </a:uFill>
                <a:latin typeface="Arial"/>
                <a:ea typeface="DejaVu Sans"/>
              </a:rPr>
              <a:t>Dans le cadre de la reconstruction du pont de la Galiote, le maintien de la capacité de l’exutoire passera par une conception minutieuse des sections du nouvel ouvrage :</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2200" b="0" strike="noStrike" spc="-1">
                <a:solidFill>
                  <a:srgbClr val="000000"/>
                </a:solidFill>
                <a:uFill>
                  <a:solidFill>
                    <a:srgbClr val="FFFFFF"/>
                  </a:solidFill>
                </a:uFill>
                <a:latin typeface="Arial"/>
                <a:ea typeface="DejaVu Sans"/>
              </a:rPr>
              <a:t>Restitution d’une section hydraulique en travée a minima similaire à celle de l’ouvrage existant</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2200" b="0" strike="noStrike" spc="-1">
                <a:solidFill>
                  <a:srgbClr val="000000"/>
                </a:solidFill>
                <a:uFill>
                  <a:solidFill>
                    <a:srgbClr val="FFFFFF"/>
                  </a:solidFill>
                </a:uFill>
                <a:latin typeface="Arial"/>
                <a:ea typeface="DejaVu Sans"/>
              </a:rPr>
              <a:t>Tête des piles située hors d’eau à la cote minimale de 2 m NGF</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2200" b="0" strike="noStrike" spc="-1">
                <a:solidFill>
                  <a:srgbClr val="000000"/>
                </a:solidFill>
                <a:uFill>
                  <a:solidFill>
                    <a:srgbClr val="FFFFFF"/>
                  </a:solidFill>
                </a:uFill>
                <a:latin typeface="Arial"/>
                <a:ea typeface="DejaVu Sans"/>
              </a:rPr>
              <a:t>Conservation des axes d’appui perpendiculaires à l’axe du franchissement</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2200" b="0" strike="noStrike" spc="-1">
                <a:solidFill>
                  <a:srgbClr val="000000"/>
                </a:solidFill>
                <a:uFill>
                  <a:solidFill>
                    <a:srgbClr val="FFFFFF"/>
                  </a:solidFill>
                </a:uFill>
                <a:latin typeface="Arial"/>
                <a:ea typeface="DejaVu Sans"/>
              </a:rPr>
              <a:t>Forme des piles favorisant l’écoulement hydraulique</a:t>
            </a:r>
            <a:endParaRPr lang="fr-FR" sz="1800" b="0" strike="noStrike" spc="-1">
              <a:solidFill>
                <a:srgbClr val="000000"/>
              </a:solidFill>
              <a:uFill>
                <a:solidFill>
                  <a:srgbClr val="FFFFFF"/>
                </a:solidFill>
              </a:uFill>
              <a:latin typeface="Arial"/>
            </a:endParaRPr>
          </a:p>
        </p:txBody>
      </p:sp>
      <p:sp>
        <p:nvSpPr>
          <p:cNvPr id="173" name="CustomShape 14"/>
          <p:cNvSpPr/>
          <p:nvPr/>
        </p:nvSpPr>
        <p:spPr>
          <a:xfrm>
            <a:off x="15224040" y="20193480"/>
            <a:ext cx="15091560" cy="843840"/>
          </a:xfrm>
          <a:prstGeom prst="rect">
            <a:avLst/>
          </a:prstGeom>
          <a:solidFill>
            <a:srgbClr val="B4C7E7"/>
          </a:solidFill>
          <a:ln w="76320">
            <a:noFill/>
          </a:ln>
        </p:spPr>
        <p:style>
          <a:lnRef idx="0">
            <a:scrgbClr r="0" g="0" b="0"/>
          </a:lnRef>
          <a:fillRef idx="0">
            <a:scrgbClr r="0" g="0" b="0"/>
          </a:fillRef>
          <a:effectRef idx="0">
            <a:scrgbClr r="0" g="0" b="0"/>
          </a:effectRef>
          <a:fontRef idx="minor"/>
        </p:style>
        <p:txBody>
          <a:bodyPr lIns="288000" tIns="45000" rIns="288000" bIns="45000" anchor="ctr"/>
          <a:lstStyle/>
          <a:p>
            <a:pPr>
              <a:lnSpc>
                <a:spcPct val="100000"/>
              </a:lnSpc>
            </a:pPr>
            <a:r>
              <a:rPr lang="fr-FR" sz="3200" b="1" strike="noStrike" spc="-1">
                <a:solidFill>
                  <a:srgbClr val="000000"/>
                </a:solidFill>
                <a:uFill>
                  <a:solidFill>
                    <a:srgbClr val="FFFFFF"/>
                  </a:solidFill>
                </a:uFill>
                <a:latin typeface="Calibri"/>
                <a:ea typeface="DejaVu Sans"/>
              </a:rPr>
              <a:t>→ </a:t>
            </a:r>
            <a:r>
              <a:rPr lang="fr-FR" sz="3200" b="1" strike="noStrike" spc="-1">
                <a:solidFill>
                  <a:srgbClr val="000000"/>
                </a:solidFill>
                <a:uFill>
                  <a:solidFill>
                    <a:srgbClr val="FFFFFF"/>
                  </a:solidFill>
                </a:uFill>
                <a:latin typeface="Arial"/>
                <a:ea typeface="DejaVu Sans"/>
              </a:rPr>
              <a:t>Un ouvrage soumis aux conséquences des évolutions du climat </a:t>
            </a:r>
            <a:endParaRPr lang="fr-FR" sz="1800" b="0" strike="noStrike" spc="-1">
              <a:solidFill>
                <a:srgbClr val="000000"/>
              </a:solidFill>
              <a:uFill>
                <a:solidFill>
                  <a:srgbClr val="FFFFFF"/>
                </a:solidFill>
              </a:uFill>
              <a:latin typeface="Arial"/>
            </a:endParaRPr>
          </a:p>
        </p:txBody>
      </p:sp>
      <p:sp>
        <p:nvSpPr>
          <p:cNvPr id="174" name="CustomShape 15"/>
          <p:cNvSpPr/>
          <p:nvPr/>
        </p:nvSpPr>
        <p:spPr>
          <a:xfrm>
            <a:off x="15280560" y="21344400"/>
            <a:ext cx="15134040" cy="1393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200" b="0" strike="noStrike" spc="-1">
                <a:solidFill>
                  <a:srgbClr val="000000"/>
                </a:solidFill>
                <a:uFill>
                  <a:solidFill>
                    <a:srgbClr val="FFFFFF"/>
                  </a:solidFill>
                </a:uFill>
                <a:latin typeface="Arial"/>
                <a:ea typeface="DejaVu Sans"/>
              </a:rPr>
              <a:t>Positionné le long du littoral, le site d’étude est soumis au risque de submersion marine et à son évolution au regard des effets des changements climatiques.</a:t>
            </a:r>
            <a:endParaRPr lang="fr-FR" sz="1800" b="0" strike="noStrike" spc="-1">
              <a:solidFill>
                <a:srgbClr val="000000"/>
              </a:solidFill>
              <a:uFill>
                <a:solidFill>
                  <a:srgbClr val="FFFFFF"/>
                </a:solidFill>
              </a:uFill>
              <a:latin typeface="Arial"/>
            </a:endParaRPr>
          </a:p>
          <a:p>
            <a:pPr>
              <a:lnSpc>
                <a:spcPct val="100000"/>
              </a:lnSpc>
            </a:pPr>
            <a:r>
              <a:rPr lang="fr-FR" sz="2200" b="0" strike="noStrike" spc="-1">
                <a:solidFill>
                  <a:srgbClr val="000000"/>
                </a:solidFill>
                <a:uFill>
                  <a:solidFill>
                    <a:srgbClr val="FFFFFF"/>
                  </a:solidFill>
                </a:uFill>
                <a:latin typeface="Arial"/>
                <a:ea typeface="DejaVu Sans"/>
              </a:rPr>
              <a:t>Il </a:t>
            </a:r>
            <a:r>
              <a:rPr lang="fr-FR" sz="2200" b="0" strike="noStrike" spc="-1">
                <a:solidFill>
                  <a:srgbClr val="000000"/>
                </a:solidFill>
                <a:uFill>
                  <a:solidFill>
                    <a:srgbClr val="FFFFFF"/>
                  </a:solidFill>
                </a:uFill>
                <a:latin typeface="Arial"/>
                <a:ea typeface="Calibri"/>
              </a:rPr>
              <a:t>est situé en </a:t>
            </a:r>
            <a:r>
              <a:rPr lang="fr-FR" sz="2200" b="1" strike="noStrike" spc="-1">
                <a:solidFill>
                  <a:srgbClr val="000000"/>
                </a:solidFill>
                <a:uFill>
                  <a:solidFill>
                    <a:srgbClr val="FFFFFF"/>
                  </a:solidFill>
                </a:uFill>
                <a:latin typeface="Arial"/>
                <a:ea typeface="Calibri"/>
              </a:rPr>
              <a:t>classe d’aléa fort </a:t>
            </a:r>
            <a:r>
              <a:rPr lang="fr-FR" sz="2200" b="0" strike="noStrike" spc="-1">
                <a:solidFill>
                  <a:srgbClr val="000000"/>
                </a:solidFill>
                <a:uFill>
                  <a:solidFill>
                    <a:srgbClr val="FFFFFF"/>
                  </a:solidFill>
                </a:uFill>
                <a:latin typeface="Arial"/>
                <a:ea typeface="Calibri"/>
              </a:rPr>
              <a:t>en terme de </a:t>
            </a:r>
            <a:r>
              <a:rPr lang="fr-FR" sz="2200" b="1" strike="noStrike" spc="-1">
                <a:solidFill>
                  <a:srgbClr val="000000"/>
                </a:solidFill>
                <a:uFill>
                  <a:solidFill>
                    <a:srgbClr val="FFFFFF"/>
                  </a:solidFill>
                </a:uFill>
                <a:latin typeface="Arial"/>
                <a:ea typeface="Calibri"/>
              </a:rPr>
              <a:t>hauteur de submersion marine (1 – 2 m). </a:t>
            </a:r>
            <a:endParaRPr lang="fr-FR" sz="1800" b="0" strike="noStrike" spc="-1">
              <a:solidFill>
                <a:srgbClr val="000000"/>
              </a:solidFill>
              <a:uFill>
                <a:solidFill>
                  <a:srgbClr val="FFFFFF"/>
                </a:solidFill>
              </a:uFill>
              <a:latin typeface="Arial"/>
            </a:endParaRPr>
          </a:p>
        </p:txBody>
      </p:sp>
      <p:sp>
        <p:nvSpPr>
          <p:cNvPr id="175" name="CustomShape 16"/>
          <p:cNvSpPr/>
          <p:nvPr/>
        </p:nvSpPr>
        <p:spPr>
          <a:xfrm>
            <a:off x="1530360" y="15445440"/>
            <a:ext cx="9684000" cy="361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800" b="0" strike="noStrike" spc="-1">
                <a:solidFill>
                  <a:srgbClr val="000000"/>
                </a:solidFill>
                <a:uFill>
                  <a:solidFill>
                    <a:srgbClr val="FFFFFF"/>
                  </a:solidFill>
                </a:uFill>
                <a:latin typeface="Calibri"/>
                <a:ea typeface="DejaVu Sans"/>
              </a:rPr>
              <a:t>.</a:t>
            </a:r>
            <a:endParaRPr lang="fr-FR" sz="1800" b="0" strike="noStrike" spc="-1">
              <a:solidFill>
                <a:srgbClr val="000000"/>
              </a:solidFill>
              <a:uFill>
                <a:solidFill>
                  <a:srgbClr val="FFFFFF"/>
                </a:solidFill>
              </a:uFill>
              <a:latin typeface="Arial"/>
            </a:endParaRPr>
          </a:p>
        </p:txBody>
      </p:sp>
      <p:sp>
        <p:nvSpPr>
          <p:cNvPr id="176" name="CustomShape 17"/>
          <p:cNvSpPr/>
          <p:nvPr/>
        </p:nvSpPr>
        <p:spPr>
          <a:xfrm>
            <a:off x="466560" y="21800160"/>
            <a:ext cx="5640120" cy="680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400" b="1" strike="noStrike" spc="-1">
                <a:solidFill>
                  <a:srgbClr val="FFFFFF"/>
                </a:solidFill>
                <a:uFill>
                  <a:solidFill>
                    <a:srgbClr val="FFFFFF"/>
                  </a:solidFill>
                </a:uFill>
                <a:latin typeface="Arial"/>
                <a:ea typeface="DejaVu Sans"/>
              </a:rPr>
              <a:t>Vue aérienne de la crue de Juin 2010</a:t>
            </a:r>
            <a:endParaRPr lang="fr-FR" sz="1800" b="0" strike="noStrike" spc="-1">
              <a:solidFill>
                <a:srgbClr val="000000"/>
              </a:solidFill>
              <a:uFill>
                <a:solidFill>
                  <a:srgbClr val="FFFFFF"/>
                </a:solidFill>
              </a:uFill>
              <a:latin typeface="Arial"/>
            </a:endParaRPr>
          </a:p>
        </p:txBody>
      </p:sp>
      <p:sp>
        <p:nvSpPr>
          <p:cNvPr id="177" name="CustomShape 18"/>
          <p:cNvSpPr/>
          <p:nvPr/>
        </p:nvSpPr>
        <p:spPr>
          <a:xfrm>
            <a:off x="6245280" y="8474040"/>
            <a:ext cx="10316520" cy="1001520"/>
          </a:xfrm>
          <a:prstGeom prst="rect">
            <a:avLst/>
          </a:prstGeom>
          <a:noFill/>
          <a:ln>
            <a:noFill/>
          </a:ln>
        </p:spPr>
        <p:style>
          <a:lnRef idx="0">
            <a:scrgbClr r="0" g="0" b="0"/>
          </a:lnRef>
          <a:fillRef idx="0">
            <a:scrgbClr r="0" g="0" b="0"/>
          </a:fillRef>
          <a:effectRef idx="0">
            <a:scrgbClr r="0" g="0" b="0"/>
          </a:effectRef>
          <a:fontRef idx="minor"/>
        </p:style>
      </p:sp>
      <p:sp>
        <p:nvSpPr>
          <p:cNvPr id="178" name="CustomShape 19"/>
          <p:cNvSpPr/>
          <p:nvPr/>
        </p:nvSpPr>
        <p:spPr>
          <a:xfrm>
            <a:off x="1219320" y="12795480"/>
            <a:ext cx="6166440" cy="3718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400" b="1" strike="noStrike" spc="-1">
                <a:solidFill>
                  <a:srgbClr val="FFFFFF"/>
                </a:solidFill>
                <a:uFill>
                  <a:solidFill>
                    <a:srgbClr val="FFFFFF"/>
                  </a:solidFill>
                </a:uFill>
                <a:latin typeface="Arial"/>
                <a:ea typeface="DejaVu Sans"/>
              </a:rPr>
              <a:t>Écoulement en aval du pont de la Galiote</a:t>
            </a:r>
            <a:endParaRPr lang="fr-FR" sz="1800" b="0" strike="noStrike" spc="-1">
              <a:solidFill>
                <a:srgbClr val="000000"/>
              </a:solidFill>
              <a:uFill>
                <a:solidFill>
                  <a:srgbClr val="FFFFFF"/>
                </a:solidFill>
              </a:uFill>
              <a:latin typeface="Arial"/>
            </a:endParaRPr>
          </a:p>
        </p:txBody>
      </p:sp>
      <p:sp>
        <p:nvSpPr>
          <p:cNvPr id="179" name="CustomShape 20"/>
          <p:cNvSpPr/>
          <p:nvPr/>
        </p:nvSpPr>
        <p:spPr>
          <a:xfrm>
            <a:off x="267480" y="24276600"/>
            <a:ext cx="6671520" cy="1044360"/>
          </a:xfrm>
          <a:prstGeom prst="rect">
            <a:avLst/>
          </a:prstGeom>
          <a:solidFill>
            <a:srgbClr val="B4C7E7"/>
          </a:solidFill>
          <a:ln w="76320">
            <a:noFill/>
          </a:ln>
        </p:spPr>
        <p:style>
          <a:lnRef idx="0">
            <a:scrgbClr r="0" g="0" b="0"/>
          </a:lnRef>
          <a:fillRef idx="0">
            <a:scrgbClr r="0" g="0" b="0"/>
          </a:fillRef>
          <a:effectRef idx="0">
            <a:scrgbClr r="0" g="0" b="0"/>
          </a:effectRef>
          <a:fontRef idx="minor"/>
        </p:style>
        <p:txBody>
          <a:bodyPr lIns="288000" tIns="45000" rIns="288000" bIns="45000" anchor="ctr"/>
          <a:lstStyle/>
          <a:p>
            <a:pPr>
              <a:lnSpc>
                <a:spcPct val="100000"/>
              </a:lnSpc>
            </a:pPr>
            <a:r>
              <a:rPr lang="fr-FR" sz="3200" b="1" strike="noStrike" spc="-1">
                <a:solidFill>
                  <a:srgbClr val="000000"/>
                </a:solidFill>
                <a:uFill>
                  <a:solidFill>
                    <a:srgbClr val="FFFFFF"/>
                  </a:solidFill>
                </a:uFill>
                <a:latin typeface="Calibri"/>
                <a:ea typeface="DejaVu Sans"/>
              </a:rPr>
              <a:t>→ </a:t>
            </a:r>
            <a:r>
              <a:rPr lang="fr-FR" sz="3200" b="1" strike="noStrike" spc="-1">
                <a:solidFill>
                  <a:srgbClr val="000000"/>
                </a:solidFill>
                <a:uFill>
                  <a:solidFill>
                    <a:srgbClr val="FFFFFF"/>
                  </a:solidFill>
                </a:uFill>
                <a:latin typeface="Arial"/>
                <a:ea typeface="DejaVu Sans"/>
              </a:rPr>
              <a:t>Un trafic important sur la RD </a:t>
            </a:r>
            <a:endParaRPr lang="fr-FR" sz="1800" b="0" strike="noStrike" spc="-1">
              <a:solidFill>
                <a:srgbClr val="000000"/>
              </a:solidFill>
              <a:uFill>
                <a:solidFill>
                  <a:srgbClr val="FFFFFF"/>
                </a:solidFill>
              </a:uFill>
              <a:latin typeface="Arial"/>
            </a:endParaRPr>
          </a:p>
        </p:txBody>
      </p:sp>
      <p:sp>
        <p:nvSpPr>
          <p:cNvPr id="180" name="CustomShape 21"/>
          <p:cNvSpPr/>
          <p:nvPr/>
        </p:nvSpPr>
        <p:spPr>
          <a:xfrm>
            <a:off x="15280560" y="24929280"/>
            <a:ext cx="13876920" cy="909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2200" b="0" strike="noStrike" spc="-1">
                <a:solidFill>
                  <a:srgbClr val="000000"/>
                </a:solidFill>
                <a:uFill>
                  <a:solidFill>
                    <a:srgbClr val="FFFFFF"/>
                  </a:solidFill>
                </a:uFill>
                <a:latin typeface="Arial"/>
                <a:ea typeface="Calibri"/>
              </a:rPr>
              <a:t>L’impact des travaux sur le trafic de la RD559 devra être limité autant que possible.</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a:p>
            <a:pPr algn="just">
              <a:lnSpc>
                <a:spcPct val="100000"/>
              </a:lnSpc>
            </a:pPr>
            <a:r>
              <a:rPr lang="fr-FR" sz="2200" b="1" strike="noStrike" spc="-1">
                <a:solidFill>
                  <a:srgbClr val="000000"/>
                </a:solidFill>
                <a:uFill>
                  <a:solidFill>
                    <a:srgbClr val="FFFFFF"/>
                  </a:solidFill>
                </a:uFill>
                <a:latin typeface="Arial"/>
                <a:ea typeface="Calibri"/>
              </a:rPr>
              <a:t>Des coupures de la circulation ou des déviations pourront être mises en place, mais elles devront être réduites au maximum dans leur durée.</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a:p>
            <a:pPr algn="just">
              <a:lnSpc>
                <a:spcPct val="100000"/>
              </a:lnSpc>
            </a:pPr>
            <a:r>
              <a:rPr lang="fr-FR" sz="2200" b="0" strike="noStrike" spc="-1">
                <a:solidFill>
                  <a:srgbClr val="000000"/>
                </a:solidFill>
                <a:uFill>
                  <a:solidFill>
                    <a:srgbClr val="FFFFFF"/>
                  </a:solidFill>
                </a:uFill>
                <a:latin typeface="Arial"/>
                <a:ea typeface="Calibri"/>
              </a:rPr>
              <a:t>Cette optimisation passera par l’étude détaillée :</a:t>
            </a:r>
            <a:endParaRPr lang="fr-FR" sz="1800" b="0" strike="noStrike" spc="-1">
              <a:solidFill>
                <a:srgbClr val="000000"/>
              </a:solidFill>
              <a:uFill>
                <a:solidFill>
                  <a:srgbClr val="FFFFFF"/>
                </a:solidFill>
              </a:uFill>
              <a:latin typeface="Arial"/>
            </a:endParaRPr>
          </a:p>
          <a:p>
            <a:pPr algn="just">
              <a:lnSpc>
                <a:spcPct val="100000"/>
              </a:lnSpc>
            </a:pPr>
            <a:r>
              <a:rPr lang="fr-FR" sz="2200" b="0" strike="noStrike" spc="-1">
                <a:solidFill>
                  <a:srgbClr val="000000"/>
                </a:solidFill>
                <a:uFill>
                  <a:solidFill>
                    <a:srgbClr val="FFFFFF"/>
                  </a:solidFill>
                </a:uFill>
                <a:latin typeface="Arial"/>
                <a:ea typeface="Calibri"/>
              </a:rPr>
              <a:t>- des différents scénarios d’aménagements envisageables ;</a:t>
            </a:r>
            <a:endParaRPr lang="fr-FR" sz="1800" b="0" strike="noStrike" spc="-1">
              <a:solidFill>
                <a:srgbClr val="000000"/>
              </a:solidFill>
              <a:uFill>
                <a:solidFill>
                  <a:srgbClr val="FFFFFF"/>
                </a:solidFill>
              </a:uFill>
              <a:latin typeface="Arial"/>
            </a:endParaRPr>
          </a:p>
          <a:p>
            <a:pPr algn="just">
              <a:lnSpc>
                <a:spcPct val="100000"/>
              </a:lnSpc>
            </a:pPr>
            <a:r>
              <a:rPr lang="fr-FR" sz="2200" b="0" strike="noStrike" spc="-1">
                <a:solidFill>
                  <a:srgbClr val="000000"/>
                </a:solidFill>
                <a:uFill>
                  <a:solidFill>
                    <a:srgbClr val="FFFFFF"/>
                  </a:solidFill>
                </a:uFill>
                <a:latin typeface="Arial"/>
                <a:ea typeface="Calibri"/>
              </a:rPr>
              <a:t>- des différentes typologies d’ouvrages possibles ;</a:t>
            </a:r>
            <a:endParaRPr lang="fr-FR" sz="1800" b="0" strike="noStrike" spc="-1">
              <a:solidFill>
                <a:srgbClr val="000000"/>
              </a:solidFill>
              <a:uFill>
                <a:solidFill>
                  <a:srgbClr val="FFFFFF"/>
                </a:solidFill>
              </a:uFill>
              <a:latin typeface="Arial"/>
            </a:endParaRPr>
          </a:p>
          <a:p>
            <a:pPr algn="just">
              <a:lnSpc>
                <a:spcPct val="100000"/>
              </a:lnSpc>
            </a:pPr>
            <a:r>
              <a:rPr lang="fr-FR" sz="2200" b="0" strike="noStrike" spc="-1">
                <a:solidFill>
                  <a:srgbClr val="000000"/>
                </a:solidFill>
                <a:uFill>
                  <a:solidFill>
                    <a:srgbClr val="FFFFFF"/>
                  </a:solidFill>
                </a:uFill>
                <a:latin typeface="Arial"/>
                <a:ea typeface="Calibri"/>
              </a:rPr>
              <a:t>- des méthodes de construction pouvant être mises en œuvre.</a:t>
            </a:r>
            <a:endParaRPr lang="fr-FR" sz="1800" b="0" strike="noStrike" spc="-1">
              <a:solidFill>
                <a:srgbClr val="000000"/>
              </a:solidFill>
              <a:uFill>
                <a:solidFill>
                  <a:srgbClr val="FFFFFF"/>
                </a:solidFill>
              </a:uFill>
              <a:latin typeface="Arial"/>
            </a:endParaRPr>
          </a:p>
        </p:txBody>
      </p:sp>
      <p:sp>
        <p:nvSpPr>
          <p:cNvPr id="181" name="CustomShape 22"/>
          <p:cNvSpPr/>
          <p:nvPr/>
        </p:nvSpPr>
        <p:spPr>
          <a:xfrm>
            <a:off x="15280560" y="28168920"/>
            <a:ext cx="14634000" cy="1019160"/>
          </a:xfrm>
          <a:prstGeom prst="rect">
            <a:avLst/>
          </a:prstGeom>
          <a:solidFill>
            <a:srgbClr val="B4C7E7"/>
          </a:solidFill>
          <a:ln w="76320">
            <a:noFill/>
          </a:ln>
        </p:spPr>
        <p:style>
          <a:lnRef idx="0">
            <a:scrgbClr r="0" g="0" b="0"/>
          </a:lnRef>
          <a:fillRef idx="0">
            <a:scrgbClr r="0" g="0" b="0"/>
          </a:fillRef>
          <a:effectRef idx="0">
            <a:scrgbClr r="0" g="0" b="0"/>
          </a:effectRef>
          <a:fontRef idx="minor"/>
        </p:style>
        <p:txBody>
          <a:bodyPr lIns="288000" tIns="45000" rIns="288000" bIns="45000" anchor="ctr"/>
          <a:lstStyle/>
          <a:p>
            <a:pPr>
              <a:lnSpc>
                <a:spcPct val="100000"/>
              </a:lnSpc>
            </a:pPr>
            <a:r>
              <a:rPr lang="fr-FR" sz="3200" b="1" strike="noStrike" spc="-1">
                <a:solidFill>
                  <a:srgbClr val="000000"/>
                </a:solidFill>
                <a:uFill>
                  <a:solidFill>
                    <a:srgbClr val="FFFFFF"/>
                  </a:solidFill>
                </a:uFill>
                <a:latin typeface="Calibri"/>
                <a:ea typeface="DejaVu Sans"/>
              </a:rPr>
              <a:t>→</a:t>
            </a:r>
            <a:r>
              <a:rPr lang="fr-FR" sz="3200" b="1" strike="noStrike" spc="-1">
                <a:solidFill>
                  <a:srgbClr val="000000"/>
                </a:solidFill>
                <a:uFill>
                  <a:solidFill>
                    <a:srgbClr val="FFFFFF"/>
                  </a:solidFill>
                </a:uFill>
                <a:latin typeface="Arial"/>
                <a:ea typeface="DejaVu Sans"/>
              </a:rPr>
              <a:t> Un itinéraire cyclable très fréquenté</a:t>
            </a:r>
            <a:endParaRPr lang="fr-FR" sz="1800" b="0" strike="noStrike" spc="-1">
              <a:solidFill>
                <a:srgbClr val="000000"/>
              </a:solidFill>
              <a:uFill>
                <a:solidFill>
                  <a:srgbClr val="FFFFFF"/>
                </a:solidFill>
              </a:uFill>
              <a:latin typeface="Arial"/>
            </a:endParaRPr>
          </a:p>
        </p:txBody>
      </p:sp>
      <p:sp>
        <p:nvSpPr>
          <p:cNvPr id="182" name="CustomShape 23"/>
          <p:cNvSpPr/>
          <p:nvPr/>
        </p:nvSpPr>
        <p:spPr>
          <a:xfrm>
            <a:off x="227880" y="25605360"/>
            <a:ext cx="14312880" cy="909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200" b="0" strike="noStrike" spc="-1">
                <a:solidFill>
                  <a:srgbClr val="000000"/>
                </a:solidFill>
                <a:uFill>
                  <a:solidFill>
                    <a:srgbClr val="FFFFFF"/>
                  </a:solidFill>
                </a:uFill>
                <a:latin typeface="Arial"/>
                <a:ea typeface="Calibri"/>
              </a:rPr>
              <a:t>Le trafic sur la RD559 est de 18 222 véhicules/jour (TMJA 2022) avec des pointes à plus de 24 000 véhicules/jour en période estivale. Le taux de poids-lourds y est de 1,8 %.</a:t>
            </a:r>
            <a:r>
              <a:rPr lang="fr-FR" sz="2200" b="1" strike="noStrike" spc="-1">
                <a:solidFill>
                  <a:srgbClr val="000000"/>
                </a:solidFill>
                <a:uFill>
                  <a:solidFill>
                    <a:srgbClr val="FFFFFF"/>
                  </a:solidFill>
                </a:uFill>
                <a:latin typeface="Arial"/>
                <a:ea typeface="Calibri"/>
              </a:rPr>
              <a:t> </a:t>
            </a:r>
            <a:endParaRPr lang="fr-FR" sz="1800" b="0" strike="noStrike" spc="-1">
              <a:solidFill>
                <a:srgbClr val="000000"/>
              </a:solidFill>
              <a:uFill>
                <a:solidFill>
                  <a:srgbClr val="FFFFFF"/>
                </a:solidFill>
              </a:uFill>
              <a:latin typeface="Arial"/>
            </a:endParaRPr>
          </a:p>
        </p:txBody>
      </p:sp>
      <p:pic>
        <p:nvPicPr>
          <p:cNvPr id="183" name="Image 176"/>
          <p:cNvPicPr/>
          <p:nvPr/>
        </p:nvPicPr>
        <p:blipFill>
          <a:blip r:embed="rId12"/>
          <a:stretch/>
        </p:blipFill>
        <p:spPr>
          <a:xfrm>
            <a:off x="2440080" y="26479440"/>
            <a:ext cx="9352800" cy="6795000"/>
          </a:xfrm>
          <a:prstGeom prst="rect">
            <a:avLst/>
          </a:prstGeom>
          <a:ln>
            <a:solidFill>
              <a:schemeClr val="tx1"/>
            </a:solidFill>
          </a:ln>
        </p:spPr>
      </p:pic>
      <p:sp>
        <p:nvSpPr>
          <p:cNvPr id="184" name="CustomShape 24"/>
          <p:cNvSpPr/>
          <p:nvPr/>
        </p:nvSpPr>
        <p:spPr>
          <a:xfrm>
            <a:off x="15280560" y="31218840"/>
            <a:ext cx="14907960" cy="909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2200" b="0" strike="noStrike" spc="-1">
                <a:solidFill>
                  <a:srgbClr val="000000"/>
                </a:solidFill>
                <a:uFill>
                  <a:solidFill>
                    <a:srgbClr val="FFFFFF"/>
                  </a:solidFill>
                </a:uFill>
                <a:latin typeface="Arial"/>
                <a:ea typeface="Calibri"/>
              </a:rPr>
              <a:t>Le pont de la Galiote est le lien principal permettant l’accès aux plages pour les habitants et les vacanciers résidant à Saint-Aygulf.</a:t>
            </a:r>
            <a:endParaRPr lang="fr-FR" sz="1800" b="0" strike="noStrike" spc="-1">
              <a:solidFill>
                <a:srgbClr val="000000"/>
              </a:solidFill>
              <a:uFill>
                <a:solidFill>
                  <a:srgbClr val="FFFFFF"/>
                </a:solidFill>
              </a:uFill>
              <a:latin typeface="Arial"/>
            </a:endParaRPr>
          </a:p>
        </p:txBody>
      </p:sp>
      <p:sp>
        <p:nvSpPr>
          <p:cNvPr id="185" name="CustomShape 25"/>
          <p:cNvSpPr/>
          <p:nvPr/>
        </p:nvSpPr>
        <p:spPr>
          <a:xfrm>
            <a:off x="15280560" y="30059640"/>
            <a:ext cx="14634000" cy="887040"/>
          </a:xfrm>
          <a:prstGeom prst="rect">
            <a:avLst/>
          </a:prstGeom>
          <a:solidFill>
            <a:srgbClr val="B4C7E7"/>
          </a:solidFill>
          <a:ln w="76320">
            <a:noFill/>
          </a:ln>
        </p:spPr>
        <p:style>
          <a:lnRef idx="0">
            <a:scrgbClr r="0" g="0" b="0"/>
          </a:lnRef>
          <a:fillRef idx="0">
            <a:scrgbClr r="0" g="0" b="0"/>
          </a:fillRef>
          <a:effectRef idx="0">
            <a:scrgbClr r="0" g="0" b="0"/>
          </a:effectRef>
          <a:fontRef idx="minor"/>
        </p:style>
        <p:txBody>
          <a:bodyPr lIns="288000" tIns="45000" rIns="288000" bIns="45000" anchor="ctr"/>
          <a:lstStyle/>
          <a:p>
            <a:pPr>
              <a:lnSpc>
                <a:spcPct val="100000"/>
              </a:lnSpc>
            </a:pPr>
            <a:r>
              <a:rPr lang="fr-FR" sz="3200" b="1" strike="noStrike" spc="-1">
                <a:solidFill>
                  <a:srgbClr val="000000"/>
                </a:solidFill>
                <a:uFill>
                  <a:solidFill>
                    <a:srgbClr val="FFFFFF"/>
                  </a:solidFill>
                </a:uFill>
                <a:latin typeface="Calibri"/>
                <a:ea typeface="DejaVu Sans"/>
              </a:rPr>
              <a:t>→ </a:t>
            </a:r>
            <a:r>
              <a:rPr lang="fr-FR" sz="3200" b="1" strike="noStrike" spc="-1">
                <a:solidFill>
                  <a:srgbClr val="000000"/>
                </a:solidFill>
                <a:uFill>
                  <a:solidFill>
                    <a:srgbClr val="FFFFFF"/>
                  </a:solidFill>
                </a:uFill>
                <a:latin typeface="Arial"/>
                <a:ea typeface="DejaVu Sans"/>
              </a:rPr>
              <a:t>Un accès aux plages essentiel</a:t>
            </a:r>
            <a:endParaRPr lang="fr-FR" sz="1800" b="0" strike="noStrike" spc="-1">
              <a:solidFill>
                <a:srgbClr val="000000"/>
              </a:solidFill>
              <a:uFill>
                <a:solidFill>
                  <a:srgbClr val="FFFFFF"/>
                </a:solidFill>
              </a:uFill>
              <a:latin typeface="Arial"/>
            </a:endParaRPr>
          </a:p>
        </p:txBody>
      </p:sp>
      <p:sp>
        <p:nvSpPr>
          <p:cNvPr id="186" name="CustomShape 26"/>
          <p:cNvSpPr/>
          <p:nvPr/>
        </p:nvSpPr>
        <p:spPr>
          <a:xfrm>
            <a:off x="267480" y="5191560"/>
            <a:ext cx="16671240" cy="1377720"/>
          </a:xfrm>
          <a:prstGeom prst="rect">
            <a:avLst/>
          </a:prstGeom>
          <a:noFill/>
          <a:ln w="12600">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2200" b="0" strike="noStrike" spc="-1">
                <a:solidFill>
                  <a:srgbClr val="000000"/>
                </a:solidFill>
                <a:uFill>
                  <a:solidFill>
                    <a:srgbClr val="FFFFFF"/>
                  </a:solidFill>
                </a:uFill>
                <a:latin typeface="Arial"/>
                <a:ea typeface="DejaVu Sans"/>
              </a:rPr>
              <a:t>Le secteur des étangs de Villepey est ainsi largement inondé en période de crues importantes de l’Argens, comme par exemple en Juin 2010 ou en Novembre 2019.</a:t>
            </a:r>
            <a:endParaRPr lang="fr-FR" sz="1800" b="0" strike="noStrike" spc="-1">
              <a:solidFill>
                <a:srgbClr val="000000"/>
              </a:solidFill>
              <a:uFill>
                <a:solidFill>
                  <a:srgbClr val="FFFFFF"/>
                </a:solidFill>
              </a:uFill>
              <a:latin typeface="Arial"/>
            </a:endParaRPr>
          </a:p>
        </p:txBody>
      </p:sp>
      <p:pic>
        <p:nvPicPr>
          <p:cNvPr id="187" name="Image 2"/>
          <p:cNvPicPr/>
          <p:nvPr/>
        </p:nvPicPr>
        <p:blipFill>
          <a:blip r:embed="rId13"/>
          <a:stretch/>
        </p:blipFill>
        <p:spPr>
          <a:xfrm>
            <a:off x="17680320" y="4811040"/>
            <a:ext cx="12221640" cy="11732760"/>
          </a:xfrm>
          <a:prstGeom prst="rect">
            <a:avLst/>
          </a:prstGeom>
          <a:ln>
            <a:solidFill>
              <a:schemeClr val="tx1"/>
            </a:solidFill>
          </a:ln>
        </p:spPr>
      </p:pic>
      <p:pic>
        <p:nvPicPr>
          <p:cNvPr id="188" name="Image 4"/>
          <p:cNvPicPr/>
          <p:nvPr/>
        </p:nvPicPr>
        <p:blipFill>
          <a:blip r:embed="rId14"/>
          <a:stretch/>
        </p:blipFill>
        <p:spPr>
          <a:xfrm>
            <a:off x="23658840" y="4811040"/>
            <a:ext cx="6208200" cy="3468960"/>
          </a:xfrm>
          <a:prstGeom prst="rect">
            <a:avLst/>
          </a:prstGeom>
          <a:ln>
            <a:noFill/>
          </a:ln>
        </p:spPr>
      </p:pic>
      <p:sp>
        <p:nvSpPr>
          <p:cNvPr id="189" name="CustomShape 27"/>
          <p:cNvSpPr/>
          <p:nvPr/>
        </p:nvSpPr>
        <p:spPr>
          <a:xfrm>
            <a:off x="24219720" y="11629440"/>
            <a:ext cx="1640160" cy="1757520"/>
          </a:xfrm>
          <a:prstGeom prst="ellipse">
            <a:avLst/>
          </a:prstGeom>
          <a:noFill/>
          <a:ln w="76320">
            <a:solidFill>
              <a:schemeClr val="tx1"/>
            </a:solidFill>
            <a:round/>
          </a:ln>
        </p:spPr>
        <p:style>
          <a:lnRef idx="2">
            <a:schemeClr val="accent1">
              <a:shade val="50000"/>
            </a:schemeClr>
          </a:lnRef>
          <a:fillRef idx="1">
            <a:schemeClr val="accent1"/>
          </a:fillRef>
          <a:effectRef idx="0">
            <a:schemeClr val="accent1"/>
          </a:effectRef>
          <a:fontRef idx="minor"/>
        </p:style>
      </p:sp>
      <p:sp>
        <p:nvSpPr>
          <p:cNvPr id="190" name="CustomShape 28"/>
          <p:cNvSpPr/>
          <p:nvPr/>
        </p:nvSpPr>
        <p:spPr>
          <a:xfrm>
            <a:off x="26845920" y="10694160"/>
            <a:ext cx="3091320" cy="821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400" b="1" strike="noStrike" spc="-1">
                <a:solidFill>
                  <a:srgbClr val="000000"/>
                </a:solidFill>
                <a:uFill>
                  <a:solidFill>
                    <a:srgbClr val="FFFFFF"/>
                  </a:solidFill>
                </a:uFill>
                <a:latin typeface="Arial"/>
                <a:ea typeface="DejaVu Sans"/>
              </a:rPr>
              <a:t>Localisation du pont de la Galiote</a:t>
            </a:r>
            <a:endParaRPr lang="fr-FR" sz="1800" b="0" strike="noStrike" spc="-1">
              <a:solidFill>
                <a:srgbClr val="000000"/>
              </a:solidFill>
              <a:uFill>
                <a:solidFill>
                  <a:srgbClr val="FFFFFF"/>
                </a:solidFill>
              </a:uFill>
              <a:latin typeface="Arial"/>
            </a:endParaRPr>
          </a:p>
        </p:txBody>
      </p:sp>
      <p:sp>
        <p:nvSpPr>
          <p:cNvPr id="191" name="CustomShape 29"/>
          <p:cNvSpPr/>
          <p:nvPr/>
        </p:nvSpPr>
        <p:spPr>
          <a:xfrm flipH="1">
            <a:off x="25620120" y="11076120"/>
            <a:ext cx="1224000" cy="809640"/>
          </a:xfrm>
          <a:custGeom>
            <a:avLst/>
            <a:gdLst/>
            <a:ahLst/>
            <a:cxnLst/>
            <a:rect l="l" t="t" r="r" b="b"/>
            <a:pathLst>
              <a:path w="21600" h="21600">
                <a:moveTo>
                  <a:pt x="0" y="0"/>
                </a:moveTo>
                <a:lnTo>
                  <a:pt x="21600" y="21600"/>
                </a:lnTo>
              </a:path>
            </a:pathLst>
          </a:custGeom>
          <a:noFill/>
          <a:ln w="76320">
            <a:solidFill>
              <a:schemeClr val="tx1"/>
            </a:solidFill>
            <a:round/>
            <a:tailEnd type="triangle" w="med" len="med"/>
          </a:ln>
        </p:spPr>
        <p:style>
          <a:lnRef idx="1">
            <a:schemeClr val="accent1"/>
          </a:lnRef>
          <a:fillRef idx="0">
            <a:schemeClr val="accent1"/>
          </a:fillRef>
          <a:effectRef idx="0">
            <a:schemeClr val="accent1"/>
          </a:effectRef>
          <a:fontRef idx="minor"/>
        </p:style>
      </p:sp>
      <p:sp>
        <p:nvSpPr>
          <p:cNvPr id="192" name="CustomShape 30"/>
          <p:cNvSpPr/>
          <p:nvPr/>
        </p:nvSpPr>
        <p:spPr>
          <a:xfrm>
            <a:off x="5842800" y="30631680"/>
            <a:ext cx="1135440" cy="1347840"/>
          </a:xfrm>
          <a:prstGeom prst="ellipse">
            <a:avLst/>
          </a:prstGeom>
          <a:noFill/>
          <a:ln w="76320">
            <a:solidFill>
              <a:schemeClr val="tx1"/>
            </a:solidFill>
            <a:round/>
          </a:ln>
        </p:spPr>
        <p:style>
          <a:lnRef idx="2">
            <a:schemeClr val="accent1">
              <a:shade val="50000"/>
            </a:schemeClr>
          </a:lnRef>
          <a:fillRef idx="1">
            <a:schemeClr val="accent1"/>
          </a:fillRef>
          <a:effectRef idx="0">
            <a:schemeClr val="accent1"/>
          </a:effectRef>
          <a:fontRef idx="minor"/>
        </p:style>
      </p:sp>
      <p:sp>
        <p:nvSpPr>
          <p:cNvPr id="193" name="CustomShape 31"/>
          <p:cNvSpPr/>
          <p:nvPr/>
        </p:nvSpPr>
        <p:spPr>
          <a:xfrm flipH="1" flipV="1">
            <a:off x="6989040" y="31347720"/>
            <a:ext cx="1081800" cy="630720"/>
          </a:xfrm>
          <a:custGeom>
            <a:avLst/>
            <a:gdLst/>
            <a:ahLst/>
            <a:cxnLst/>
            <a:rect l="l" t="t" r="r" b="b"/>
            <a:pathLst>
              <a:path w="21600" h="21600">
                <a:moveTo>
                  <a:pt x="0" y="0"/>
                </a:moveTo>
                <a:lnTo>
                  <a:pt x="21600" y="21600"/>
                </a:lnTo>
              </a:path>
            </a:pathLst>
          </a:custGeom>
          <a:noFill/>
          <a:ln w="76320">
            <a:solidFill>
              <a:schemeClr val="tx1"/>
            </a:solidFill>
            <a:round/>
            <a:tailEnd type="triangle" w="med" len="med"/>
          </a:ln>
        </p:spPr>
        <p:style>
          <a:lnRef idx="1">
            <a:schemeClr val="accent1"/>
          </a:lnRef>
          <a:fillRef idx="0">
            <a:schemeClr val="accent1"/>
          </a:fillRef>
          <a:effectRef idx="0">
            <a:schemeClr val="accent1"/>
          </a:effectRef>
          <a:fontRef idx="minor"/>
        </p:style>
      </p:sp>
      <p:sp>
        <p:nvSpPr>
          <p:cNvPr id="194" name="CustomShape 32"/>
          <p:cNvSpPr/>
          <p:nvPr/>
        </p:nvSpPr>
        <p:spPr>
          <a:xfrm>
            <a:off x="6840000" y="32010120"/>
            <a:ext cx="3091320" cy="821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400" b="1" strike="noStrike" spc="-1">
                <a:solidFill>
                  <a:srgbClr val="000000"/>
                </a:solidFill>
                <a:uFill>
                  <a:solidFill>
                    <a:srgbClr val="FFFFFF"/>
                  </a:solidFill>
                </a:uFill>
                <a:latin typeface="Arial"/>
                <a:ea typeface="DejaVu Sans"/>
              </a:rPr>
              <a:t>Localisation du pont de la Galiote</a:t>
            </a:r>
            <a:endParaRPr lang="fr-FR"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CustomShape 1"/>
          <p:cNvSpPr/>
          <p:nvPr/>
        </p:nvSpPr>
        <p:spPr>
          <a:xfrm>
            <a:off x="250920" y="341640"/>
            <a:ext cx="29860560" cy="1549800"/>
          </a:xfrm>
          <a:prstGeom prst="rect">
            <a:avLst/>
          </a:prstGeom>
          <a:solidFill>
            <a:srgbClr val="FFE699"/>
          </a:solidFill>
          <a:ln>
            <a:solidFill>
              <a:srgbClr val="FFE699"/>
            </a:solidFill>
          </a:ln>
        </p:spPr>
        <p:style>
          <a:lnRef idx="0">
            <a:scrgbClr r="0" g="0" b="0"/>
          </a:lnRef>
          <a:fillRef idx="0">
            <a:scrgbClr r="0" g="0" b="0"/>
          </a:fillRef>
          <a:effectRef idx="0">
            <a:scrgbClr r="0" g="0" b="0"/>
          </a:effectRef>
          <a:fontRef idx="minor"/>
        </p:style>
        <p:txBody>
          <a:bodyPr lIns="90000" tIns="45000" rIns="324000" bIns="45000"/>
          <a:lstStyle/>
          <a:p>
            <a:pPr algn="ctr">
              <a:lnSpc>
                <a:spcPct val="100000"/>
              </a:lnSpc>
            </a:pPr>
            <a:r>
              <a:rPr lang="fr-FR" sz="9600" b="1" strike="noStrike" spc="-1">
                <a:solidFill>
                  <a:srgbClr val="000000"/>
                </a:solidFill>
                <a:uFill>
                  <a:solidFill>
                    <a:srgbClr val="FFFFFF"/>
                  </a:solidFill>
                </a:uFill>
                <a:latin typeface="Calibri"/>
                <a:ea typeface="Calibri"/>
              </a:rPr>
              <a:t>  LES</a:t>
            </a:r>
            <a:r>
              <a:rPr lang="fr-FR" sz="8000" b="1" strike="noStrike" spc="-1">
                <a:solidFill>
                  <a:srgbClr val="000000"/>
                </a:solidFill>
                <a:uFill>
                  <a:solidFill>
                    <a:srgbClr val="FFFFFF"/>
                  </a:solidFill>
                </a:uFill>
                <a:latin typeface="Arial"/>
                <a:ea typeface="Calibri"/>
              </a:rPr>
              <a:t> SC</a:t>
            </a:r>
            <a:r>
              <a:rPr lang="fr-FR" sz="8000" b="1" strike="noStrike" spc="-1">
                <a:solidFill>
                  <a:srgbClr val="000000"/>
                </a:solidFill>
                <a:uFill>
                  <a:solidFill>
                    <a:srgbClr val="FFFFFF"/>
                  </a:solidFill>
                </a:uFill>
                <a:latin typeface="Arial"/>
                <a:ea typeface="Arial"/>
              </a:rPr>
              <a:t>ÉNARIOS</a:t>
            </a:r>
            <a:r>
              <a:rPr lang="fr-FR" sz="8000" b="1" strike="noStrike" spc="-1">
                <a:solidFill>
                  <a:srgbClr val="000000"/>
                </a:solidFill>
                <a:uFill>
                  <a:solidFill>
                    <a:srgbClr val="FFFFFF"/>
                  </a:solidFill>
                </a:uFill>
                <a:latin typeface="Arial"/>
                <a:ea typeface="Calibri"/>
              </a:rPr>
              <a:t> </a:t>
            </a:r>
            <a:r>
              <a:rPr lang="fr-FR" sz="8000" b="1" strike="noStrike" spc="-1">
                <a:solidFill>
                  <a:srgbClr val="000000"/>
                </a:solidFill>
                <a:uFill>
                  <a:solidFill>
                    <a:srgbClr val="FFFFFF"/>
                  </a:solidFill>
                </a:uFill>
                <a:latin typeface="Arial"/>
                <a:ea typeface="Arial"/>
              </a:rPr>
              <a:t>É</a:t>
            </a:r>
            <a:r>
              <a:rPr lang="fr-FR" sz="8000" b="1" strike="noStrike" spc="-1">
                <a:solidFill>
                  <a:srgbClr val="000000"/>
                </a:solidFill>
                <a:uFill>
                  <a:solidFill>
                    <a:srgbClr val="FFFFFF"/>
                  </a:solidFill>
                </a:uFill>
                <a:latin typeface="Arial"/>
                <a:ea typeface="Calibri"/>
              </a:rPr>
              <a:t>TUDI</a:t>
            </a:r>
            <a:r>
              <a:rPr lang="fr-FR" sz="8000" b="1" strike="noStrike" spc="-1">
                <a:solidFill>
                  <a:srgbClr val="000000"/>
                </a:solidFill>
                <a:uFill>
                  <a:solidFill>
                    <a:srgbClr val="FFFFFF"/>
                  </a:solidFill>
                </a:uFill>
                <a:latin typeface="Arial"/>
                <a:ea typeface="Arial"/>
              </a:rPr>
              <a:t>É</a:t>
            </a:r>
            <a:r>
              <a:rPr lang="fr-FR" sz="8000" b="1" strike="noStrike" spc="-1">
                <a:solidFill>
                  <a:srgbClr val="000000"/>
                </a:solidFill>
                <a:uFill>
                  <a:solidFill>
                    <a:srgbClr val="FFFFFF"/>
                  </a:solidFill>
                </a:uFill>
                <a:latin typeface="Arial"/>
                <a:ea typeface="Calibri"/>
              </a:rPr>
              <a:t>S</a:t>
            </a:r>
            <a:endParaRPr lang="fr-FR" sz="1800" b="0" strike="noStrike" spc="-1">
              <a:solidFill>
                <a:srgbClr val="000000"/>
              </a:solidFill>
              <a:uFill>
                <a:solidFill>
                  <a:srgbClr val="FFFFFF"/>
                </a:solidFill>
              </a:uFill>
              <a:latin typeface="Arial"/>
            </a:endParaRPr>
          </a:p>
        </p:txBody>
      </p:sp>
      <p:sp>
        <p:nvSpPr>
          <p:cNvPr id="196" name="CustomShape 2"/>
          <p:cNvSpPr/>
          <p:nvPr/>
        </p:nvSpPr>
        <p:spPr>
          <a:xfrm>
            <a:off x="89640" y="516600"/>
            <a:ext cx="8694360" cy="696240"/>
          </a:xfrm>
          <a:prstGeom prst="rect">
            <a:avLst/>
          </a:prstGeom>
          <a:noFill/>
          <a:ln>
            <a:noFill/>
          </a:ln>
        </p:spPr>
        <p:style>
          <a:lnRef idx="0">
            <a:scrgbClr r="0" g="0" b="0"/>
          </a:lnRef>
          <a:fillRef idx="0">
            <a:scrgbClr r="0" g="0" b="0"/>
          </a:fillRef>
          <a:effectRef idx="0">
            <a:scrgbClr r="0" g="0" b="0"/>
          </a:effectRef>
          <a:fontRef idx="minor"/>
        </p:style>
      </p:sp>
      <p:sp>
        <p:nvSpPr>
          <p:cNvPr id="197" name="CustomShape 3"/>
          <p:cNvSpPr/>
          <p:nvPr/>
        </p:nvSpPr>
        <p:spPr>
          <a:xfrm>
            <a:off x="14785920" y="2712960"/>
            <a:ext cx="15325560" cy="736560"/>
          </a:xfrm>
          <a:prstGeom prst="rect">
            <a:avLst/>
          </a:prstGeom>
          <a:solidFill>
            <a:srgbClr val="FFE699"/>
          </a:solidFill>
          <a:ln w="76320">
            <a:solidFill>
              <a:srgbClr val="FFE699"/>
            </a:solidFill>
            <a:miter/>
          </a:ln>
        </p:spPr>
        <p:style>
          <a:lnRef idx="0">
            <a:scrgbClr r="0" g="0" b="0"/>
          </a:lnRef>
          <a:fillRef idx="0">
            <a:scrgbClr r="0" g="0" b="0"/>
          </a:fillRef>
          <a:effectRef idx="0">
            <a:scrgbClr r="0" g="0" b="0"/>
          </a:effectRef>
          <a:fontRef idx="minor"/>
        </p:style>
        <p:txBody>
          <a:bodyPr lIns="288000" tIns="45000" rIns="288000" bIns="45000" anchor="ctr"/>
          <a:lstStyle/>
          <a:p>
            <a:pPr>
              <a:lnSpc>
                <a:spcPct val="100000"/>
              </a:lnSpc>
            </a:pPr>
            <a:r>
              <a:rPr lang="fr-FR" sz="3200" b="1" strike="noStrike" spc="-1">
                <a:solidFill>
                  <a:srgbClr val="000000"/>
                </a:solidFill>
                <a:uFill>
                  <a:solidFill>
                    <a:srgbClr val="FFFFFF"/>
                  </a:solidFill>
                </a:uFill>
                <a:latin typeface="Arial"/>
                <a:ea typeface="DejaVu Sans"/>
              </a:rPr>
              <a:t>3 / ANALYSE MULTICRITÈRES DES SC</a:t>
            </a:r>
            <a:r>
              <a:rPr lang="fr-FR" sz="3200" b="1" strike="noStrike" spc="-1">
                <a:solidFill>
                  <a:srgbClr val="000000"/>
                </a:solidFill>
                <a:uFill>
                  <a:solidFill>
                    <a:srgbClr val="FFFFFF"/>
                  </a:solidFill>
                </a:uFill>
                <a:latin typeface="Arial"/>
                <a:ea typeface="Arial"/>
              </a:rPr>
              <a:t>É</a:t>
            </a:r>
            <a:r>
              <a:rPr lang="fr-FR" sz="3200" b="1" strike="noStrike" spc="-1">
                <a:solidFill>
                  <a:srgbClr val="000000"/>
                </a:solidFill>
                <a:uFill>
                  <a:solidFill>
                    <a:srgbClr val="FFFFFF"/>
                  </a:solidFill>
                </a:uFill>
                <a:latin typeface="Arial"/>
                <a:ea typeface="DejaVu Sans"/>
              </a:rPr>
              <a:t>NARIOS 1a ET 6</a:t>
            </a:r>
            <a:endParaRPr lang="fr-FR" sz="1800" b="0" strike="noStrike" spc="-1">
              <a:solidFill>
                <a:srgbClr val="000000"/>
              </a:solidFill>
              <a:uFill>
                <a:solidFill>
                  <a:srgbClr val="FFFFFF"/>
                </a:solidFill>
              </a:uFill>
              <a:latin typeface="Arial"/>
            </a:endParaRPr>
          </a:p>
        </p:txBody>
      </p:sp>
      <p:sp>
        <p:nvSpPr>
          <p:cNvPr id="198" name="CustomShape 4"/>
          <p:cNvSpPr/>
          <p:nvPr/>
        </p:nvSpPr>
        <p:spPr>
          <a:xfrm>
            <a:off x="14785920" y="2704320"/>
            <a:ext cx="15325560" cy="27135000"/>
          </a:xfrm>
          <a:prstGeom prst="rect">
            <a:avLst/>
          </a:prstGeom>
          <a:noFill/>
          <a:ln w="76320">
            <a:solidFill>
              <a:srgbClr val="FFE699"/>
            </a:solidFill>
            <a:miter/>
          </a:ln>
        </p:spPr>
        <p:style>
          <a:lnRef idx="0">
            <a:scrgbClr r="0" g="0" b="0"/>
          </a:lnRef>
          <a:fillRef idx="0">
            <a:scrgbClr r="0" g="0" b="0"/>
          </a:fillRef>
          <a:effectRef idx="0">
            <a:scrgbClr r="0" g="0" b="0"/>
          </a:effectRef>
          <a:fontRef idx="minor"/>
        </p:style>
      </p:sp>
      <p:sp>
        <p:nvSpPr>
          <p:cNvPr id="199" name="CustomShape 5"/>
          <p:cNvSpPr/>
          <p:nvPr/>
        </p:nvSpPr>
        <p:spPr>
          <a:xfrm>
            <a:off x="403560" y="3711960"/>
            <a:ext cx="13466880" cy="2386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2200" b="0" strike="noStrike" spc="-1">
                <a:solidFill>
                  <a:srgbClr val="000000"/>
                </a:solidFill>
                <a:uFill>
                  <a:solidFill>
                    <a:srgbClr val="FFFFFF"/>
                  </a:solidFill>
                </a:uFill>
                <a:latin typeface="Arial"/>
                <a:ea typeface="DejaVu Sans"/>
              </a:rPr>
              <a:t>L’objet de cette étude était de proposer plusieurs scénarios d’aménagements, d’en vérifier la faisabilité et de les comparer, en partant de deux hypothèses :</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a:p>
            <a:pPr marL="285840" indent="-281880" algn="just">
              <a:lnSpc>
                <a:spcPct val="100000"/>
              </a:lnSpc>
              <a:buClr>
                <a:srgbClr val="000000"/>
              </a:buClr>
              <a:buFont typeface="Arial"/>
              <a:buChar char="•"/>
            </a:pPr>
            <a:r>
              <a:rPr lang="fr-FR" sz="2200" b="0" strike="noStrike" spc="-1">
                <a:solidFill>
                  <a:srgbClr val="000000"/>
                </a:solidFill>
                <a:uFill>
                  <a:solidFill>
                    <a:srgbClr val="FFFFFF"/>
                  </a:solidFill>
                </a:uFill>
                <a:latin typeface="Arial"/>
                <a:ea typeface="DejaVu Sans"/>
              </a:rPr>
              <a:t>soit démolition totale ou partielle de l’ouvrage actuel, et reconstruction en lieu et place ou sur l’itinéraire de l’ancien train des Pignes,</a:t>
            </a:r>
            <a:endParaRPr lang="fr-FR" sz="1800" b="0" strike="noStrike" spc="-1">
              <a:solidFill>
                <a:srgbClr val="000000"/>
              </a:solidFill>
              <a:uFill>
                <a:solidFill>
                  <a:srgbClr val="FFFFFF"/>
                </a:solidFill>
              </a:uFill>
              <a:latin typeface="Arial"/>
            </a:endParaRPr>
          </a:p>
          <a:p>
            <a:pPr marL="285840" indent="-281880" algn="just">
              <a:lnSpc>
                <a:spcPct val="100000"/>
              </a:lnSpc>
              <a:buClr>
                <a:srgbClr val="000000"/>
              </a:buClr>
              <a:buFont typeface="Arial"/>
              <a:buChar char="•"/>
            </a:pPr>
            <a:r>
              <a:rPr lang="fr-FR" sz="2200" b="0" strike="noStrike" spc="-1">
                <a:solidFill>
                  <a:srgbClr val="000000"/>
                </a:solidFill>
                <a:uFill>
                  <a:solidFill>
                    <a:srgbClr val="FFFFFF"/>
                  </a:solidFill>
                </a:uFill>
                <a:latin typeface="Arial"/>
                <a:ea typeface="DejaVu Sans"/>
              </a:rPr>
              <a:t>soit conservation de l’ouvrage actuel et reconversion de cet ouvrage en faveur des modes doux, et réalisation d’un nouvel ouvrage accolé ou sur l’itinéraire de l’ancien train des Pignes.</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a:p>
            <a:pPr algn="just">
              <a:lnSpc>
                <a:spcPct val="100000"/>
              </a:lnSpc>
            </a:pPr>
            <a:r>
              <a:rPr lang="fr-FR" sz="2200" b="1" strike="noStrike" spc="-1">
                <a:solidFill>
                  <a:srgbClr val="000000"/>
                </a:solidFill>
                <a:uFill>
                  <a:solidFill>
                    <a:srgbClr val="FFFFFF"/>
                  </a:solidFill>
                </a:uFill>
                <a:latin typeface="Arial"/>
                <a:ea typeface="DejaVu Sans"/>
              </a:rPr>
              <a:t>Cette première réflexion a permis d’identifier une gamme et une typologie de solutions très larges :</a:t>
            </a:r>
            <a:endParaRPr lang="fr-FR" sz="1800" b="0" strike="noStrike" spc="-1">
              <a:solidFill>
                <a:srgbClr val="000000"/>
              </a:solidFill>
              <a:uFill>
                <a:solidFill>
                  <a:srgbClr val="FFFFFF"/>
                </a:solidFill>
              </a:uFill>
              <a:latin typeface="Arial"/>
            </a:endParaRPr>
          </a:p>
        </p:txBody>
      </p:sp>
      <p:sp>
        <p:nvSpPr>
          <p:cNvPr id="200" name="CustomShape 6"/>
          <p:cNvSpPr/>
          <p:nvPr/>
        </p:nvSpPr>
        <p:spPr>
          <a:xfrm>
            <a:off x="367200" y="2689560"/>
            <a:ext cx="13655520" cy="846360"/>
          </a:xfrm>
          <a:prstGeom prst="rect">
            <a:avLst/>
          </a:prstGeom>
          <a:solidFill>
            <a:srgbClr val="FFE699"/>
          </a:solidFill>
          <a:ln w="76320">
            <a:solidFill>
              <a:srgbClr val="FFE699"/>
            </a:solidFill>
            <a:miter/>
          </a:ln>
        </p:spPr>
        <p:style>
          <a:lnRef idx="0">
            <a:scrgbClr r="0" g="0" b="0"/>
          </a:lnRef>
          <a:fillRef idx="0">
            <a:scrgbClr r="0" g="0" b="0"/>
          </a:fillRef>
          <a:effectRef idx="0">
            <a:scrgbClr r="0" g="0" b="0"/>
          </a:effectRef>
          <a:fontRef idx="minor"/>
        </p:style>
        <p:txBody>
          <a:bodyPr lIns="288000" tIns="45000" rIns="288000" bIns="45000" anchor="ctr"/>
          <a:lstStyle/>
          <a:p>
            <a:pPr>
              <a:lnSpc>
                <a:spcPct val="100000"/>
              </a:lnSpc>
            </a:pPr>
            <a:r>
              <a:rPr lang="fr-FR" sz="3200" b="1" strike="noStrike" spc="-1">
                <a:solidFill>
                  <a:srgbClr val="000000"/>
                </a:solidFill>
                <a:uFill>
                  <a:solidFill>
                    <a:srgbClr val="FFFFFF"/>
                  </a:solidFill>
                </a:uFill>
                <a:latin typeface="Arial"/>
                <a:ea typeface="DejaVu Sans"/>
              </a:rPr>
              <a:t>1 /  </a:t>
            </a:r>
            <a:r>
              <a:rPr lang="fr-FR" sz="3200" b="1" strike="noStrike" spc="-1">
                <a:solidFill>
                  <a:srgbClr val="000000"/>
                </a:solidFill>
                <a:uFill>
                  <a:solidFill>
                    <a:srgbClr val="FFFFFF"/>
                  </a:solidFill>
                </a:uFill>
                <a:latin typeface="Arial"/>
                <a:ea typeface="Arial"/>
              </a:rPr>
              <a:t>É</a:t>
            </a:r>
            <a:r>
              <a:rPr lang="fr-FR" sz="3200" b="1" strike="noStrike" spc="-1">
                <a:solidFill>
                  <a:srgbClr val="000000"/>
                </a:solidFill>
                <a:uFill>
                  <a:solidFill>
                    <a:srgbClr val="FFFFFF"/>
                  </a:solidFill>
                </a:uFill>
                <a:latin typeface="Arial"/>
                <a:ea typeface="DejaVu Sans"/>
              </a:rPr>
              <a:t>TUDES PR</a:t>
            </a:r>
            <a:r>
              <a:rPr lang="fr-FR" sz="3200" b="1" strike="noStrike" spc="-1">
                <a:solidFill>
                  <a:srgbClr val="000000"/>
                </a:solidFill>
                <a:uFill>
                  <a:solidFill>
                    <a:srgbClr val="FFFFFF"/>
                  </a:solidFill>
                </a:uFill>
                <a:latin typeface="Arial"/>
                <a:ea typeface="Arial"/>
              </a:rPr>
              <a:t>É</a:t>
            </a:r>
            <a:r>
              <a:rPr lang="fr-FR" sz="3200" b="1" strike="noStrike" spc="-1">
                <a:solidFill>
                  <a:srgbClr val="000000"/>
                </a:solidFill>
                <a:uFill>
                  <a:solidFill>
                    <a:srgbClr val="FFFFFF"/>
                  </a:solidFill>
                </a:uFill>
                <a:latin typeface="Arial"/>
                <a:ea typeface="DejaVu Sans"/>
              </a:rPr>
              <a:t>LIMINAIRES DE 2017</a:t>
            </a:r>
            <a:endParaRPr lang="fr-FR" sz="1800" b="0" strike="noStrike" spc="-1">
              <a:solidFill>
                <a:srgbClr val="000000"/>
              </a:solidFill>
              <a:uFill>
                <a:solidFill>
                  <a:srgbClr val="FFFFFF"/>
                </a:solidFill>
              </a:uFill>
              <a:latin typeface="Arial"/>
            </a:endParaRPr>
          </a:p>
        </p:txBody>
      </p:sp>
      <p:sp>
        <p:nvSpPr>
          <p:cNvPr id="201" name="CustomShape 7"/>
          <p:cNvSpPr/>
          <p:nvPr/>
        </p:nvSpPr>
        <p:spPr>
          <a:xfrm>
            <a:off x="315360" y="2689560"/>
            <a:ext cx="13707360" cy="20988360"/>
          </a:xfrm>
          <a:prstGeom prst="rect">
            <a:avLst/>
          </a:prstGeom>
          <a:noFill/>
          <a:ln w="76320">
            <a:solidFill>
              <a:srgbClr val="FFE699"/>
            </a:solidFill>
            <a:miter/>
          </a:ln>
        </p:spPr>
        <p:style>
          <a:lnRef idx="0">
            <a:scrgbClr r="0" g="0" b="0"/>
          </a:lnRef>
          <a:fillRef idx="0">
            <a:scrgbClr r="0" g="0" b="0"/>
          </a:fillRef>
          <a:effectRef idx="0">
            <a:scrgbClr r="0" g="0" b="0"/>
          </a:effectRef>
          <a:fontRef idx="minor"/>
        </p:style>
      </p:sp>
      <p:pic>
        <p:nvPicPr>
          <p:cNvPr id="202" name="Image 47"/>
          <p:cNvPicPr/>
          <p:nvPr/>
        </p:nvPicPr>
        <p:blipFill>
          <a:blip r:embed="rId2"/>
          <a:stretch/>
        </p:blipFill>
        <p:spPr>
          <a:xfrm>
            <a:off x="427320" y="7915320"/>
            <a:ext cx="13466880" cy="15423840"/>
          </a:xfrm>
          <a:prstGeom prst="rect">
            <a:avLst/>
          </a:prstGeom>
          <a:ln w="9360">
            <a:solidFill>
              <a:srgbClr val="000000"/>
            </a:solidFill>
            <a:miter/>
          </a:ln>
        </p:spPr>
      </p:pic>
      <p:sp>
        <p:nvSpPr>
          <p:cNvPr id="203" name="CustomShape 8"/>
          <p:cNvSpPr/>
          <p:nvPr/>
        </p:nvSpPr>
        <p:spPr>
          <a:xfrm>
            <a:off x="250920" y="24020640"/>
            <a:ext cx="13771800" cy="981000"/>
          </a:xfrm>
          <a:prstGeom prst="rect">
            <a:avLst/>
          </a:prstGeom>
          <a:solidFill>
            <a:srgbClr val="FFE699"/>
          </a:solidFill>
          <a:ln w="76320">
            <a:solidFill>
              <a:srgbClr val="FFE699"/>
            </a:solidFill>
            <a:miter/>
          </a:ln>
        </p:spPr>
        <p:style>
          <a:lnRef idx="0">
            <a:scrgbClr r="0" g="0" b="0"/>
          </a:lnRef>
          <a:fillRef idx="0">
            <a:scrgbClr r="0" g="0" b="0"/>
          </a:fillRef>
          <a:effectRef idx="0">
            <a:scrgbClr r="0" g="0" b="0"/>
          </a:effectRef>
          <a:fontRef idx="minor"/>
        </p:style>
        <p:txBody>
          <a:bodyPr lIns="288000" tIns="45000" rIns="288000" bIns="45000" anchor="ctr"/>
          <a:lstStyle/>
          <a:p>
            <a:pPr>
              <a:lnSpc>
                <a:spcPct val="100000"/>
              </a:lnSpc>
            </a:pPr>
            <a:r>
              <a:rPr lang="fr-FR" sz="3200" b="1" strike="noStrike" spc="-1">
                <a:solidFill>
                  <a:srgbClr val="000000"/>
                </a:solidFill>
                <a:uFill>
                  <a:solidFill>
                    <a:srgbClr val="FFFFFF"/>
                  </a:solidFill>
                </a:uFill>
                <a:latin typeface="Arial"/>
                <a:ea typeface="DejaVu Sans"/>
              </a:rPr>
              <a:t>2 /  COMPARAISON DES SC</a:t>
            </a:r>
            <a:r>
              <a:rPr lang="fr-FR" sz="3200" b="1" strike="noStrike" spc="-1">
                <a:solidFill>
                  <a:srgbClr val="000000"/>
                </a:solidFill>
                <a:uFill>
                  <a:solidFill>
                    <a:srgbClr val="FFFFFF"/>
                  </a:solidFill>
                </a:uFill>
                <a:latin typeface="Arial"/>
                <a:ea typeface="Arial"/>
              </a:rPr>
              <a:t>É</a:t>
            </a:r>
            <a:r>
              <a:rPr lang="fr-FR" sz="3200" b="1" strike="noStrike" spc="-1">
                <a:solidFill>
                  <a:srgbClr val="000000"/>
                </a:solidFill>
                <a:uFill>
                  <a:solidFill>
                    <a:srgbClr val="FFFFFF"/>
                  </a:solidFill>
                </a:uFill>
                <a:latin typeface="Arial"/>
                <a:ea typeface="DejaVu Sans"/>
              </a:rPr>
              <a:t>NARIOS</a:t>
            </a:r>
            <a:endParaRPr lang="fr-FR" sz="1800" b="0" strike="noStrike" spc="-1">
              <a:solidFill>
                <a:srgbClr val="000000"/>
              </a:solidFill>
              <a:uFill>
                <a:solidFill>
                  <a:srgbClr val="FFFFFF"/>
                </a:solidFill>
              </a:uFill>
              <a:latin typeface="Arial"/>
            </a:endParaRPr>
          </a:p>
        </p:txBody>
      </p:sp>
      <p:sp>
        <p:nvSpPr>
          <p:cNvPr id="204" name="CustomShape 9"/>
          <p:cNvSpPr/>
          <p:nvPr/>
        </p:nvSpPr>
        <p:spPr>
          <a:xfrm>
            <a:off x="535680" y="25683120"/>
            <a:ext cx="12832920" cy="7350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2200" b="0" strike="noStrike" spc="-1">
                <a:solidFill>
                  <a:srgbClr val="000000"/>
                </a:solidFill>
                <a:uFill>
                  <a:solidFill>
                    <a:srgbClr val="FFFFFF"/>
                  </a:solidFill>
                </a:uFill>
                <a:latin typeface="Arial"/>
                <a:ea typeface="DejaVu Sans"/>
              </a:rPr>
              <a:t>A l'issue de l’analyse de ces scénarios, il est apparu que :</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a:p>
            <a:pPr marL="216000" indent="-212400" algn="just">
              <a:lnSpc>
                <a:spcPct val="100000"/>
              </a:lnSpc>
              <a:buClr>
                <a:srgbClr val="000000"/>
              </a:buClr>
              <a:buSzPct val="45000"/>
              <a:buFont typeface="Wingdings" charset="2"/>
              <a:buChar char=""/>
            </a:pPr>
            <a:r>
              <a:rPr lang="fr-FR" sz="2200" b="0" strike="noStrike" spc="-1">
                <a:solidFill>
                  <a:srgbClr val="000000"/>
                </a:solidFill>
                <a:uFill>
                  <a:solidFill>
                    <a:srgbClr val="FFFFFF"/>
                  </a:solidFill>
                </a:uFill>
                <a:latin typeface="Arial"/>
                <a:ea typeface="DejaVu Sans"/>
              </a:rPr>
              <a:t>Les solutions 1b, 2, 4 et 5, qui conservaient tout ou partie de l'ouvrage existant, présentaient un aléa fort en ce qui concerne la pérennité de la structure conservée. D'importants travaux de réhabilitation étaient nécessaires, sans pour autant garantir que ces travaux permettraient d'assurer sur le long terme la pérennité de l'ouvrage.</a:t>
            </a:r>
            <a:endParaRPr lang="fr-FR" sz="1800" b="0" strike="noStrike" spc="-1">
              <a:solidFill>
                <a:srgbClr val="000000"/>
              </a:solidFill>
              <a:uFill>
                <a:solidFill>
                  <a:srgbClr val="FFFFFF"/>
                </a:solidFill>
              </a:uFill>
              <a:latin typeface="Arial"/>
            </a:endParaRPr>
          </a:p>
          <a:p>
            <a:pPr algn="just">
              <a:lnSpc>
                <a:spcPct val="100000"/>
              </a:lnSpc>
            </a:pPr>
            <a:r>
              <a:rPr lang="fr-FR" sz="2200" b="0" strike="noStrike" spc="-1">
                <a:solidFill>
                  <a:srgbClr val="000000"/>
                </a:solidFill>
                <a:uFill>
                  <a:solidFill>
                    <a:srgbClr val="FFFFFF"/>
                  </a:solidFill>
                </a:uFill>
                <a:latin typeface="Arial"/>
                <a:ea typeface="DejaVu Sans"/>
              </a:rPr>
              <a:t>Ces solutions ont donc été écartées pour ces raisons.</a:t>
            </a:r>
            <a:endParaRPr lang="fr-FR" sz="1800" b="0" strike="noStrike" spc="-1">
              <a:solidFill>
                <a:srgbClr val="000000"/>
              </a:solidFill>
              <a:uFill>
                <a:solidFill>
                  <a:srgbClr val="FFFFFF"/>
                </a:solidFill>
              </a:uFill>
              <a:latin typeface="Arial"/>
            </a:endParaRPr>
          </a:p>
          <a:p>
            <a:pPr marL="457200" algn="just">
              <a:lnSpc>
                <a:spcPct val="100000"/>
              </a:lnSpc>
            </a:pPr>
            <a:endParaRPr lang="fr-FR" sz="1800" b="0" strike="noStrike" spc="-1">
              <a:solidFill>
                <a:srgbClr val="000000"/>
              </a:solidFill>
              <a:uFill>
                <a:solidFill>
                  <a:srgbClr val="FFFFFF"/>
                </a:solidFill>
              </a:uFill>
              <a:latin typeface="Arial"/>
            </a:endParaRPr>
          </a:p>
          <a:p>
            <a:pPr marL="216000" indent="-212400" algn="just">
              <a:lnSpc>
                <a:spcPct val="100000"/>
              </a:lnSpc>
              <a:buClr>
                <a:srgbClr val="000000"/>
              </a:buClr>
              <a:buSzPct val="45000"/>
              <a:buFont typeface="Wingdings" charset="2"/>
              <a:buChar char=""/>
            </a:pPr>
            <a:r>
              <a:rPr lang="fr-FR" sz="2200" b="0" strike="noStrike" spc="-1">
                <a:solidFill>
                  <a:srgbClr val="000000"/>
                </a:solidFill>
                <a:uFill>
                  <a:solidFill>
                    <a:srgbClr val="FFFFFF"/>
                  </a:solidFill>
                </a:uFill>
                <a:latin typeface="Arial"/>
                <a:ea typeface="DejaVu Sans"/>
              </a:rPr>
              <a:t>Les solutions 3A et 3B étaient intéressantes à plusieurs titres, notamment du fait de la possibilité de pouvoir conserver en place l'ouvrage existant le temps des travaux, et ainsi minimiser les contraintes à la circulation. Elles imposaient par contre une réflexion importante en termes de recomposition urbaine et avaient un fort impact sur l’hôtel. </a:t>
            </a:r>
            <a:endParaRPr lang="fr-FR" sz="1800" b="0" strike="noStrike" spc="-1">
              <a:solidFill>
                <a:srgbClr val="000000"/>
              </a:solidFill>
              <a:uFill>
                <a:solidFill>
                  <a:srgbClr val="FFFFFF"/>
                </a:solidFill>
              </a:uFill>
              <a:latin typeface="Arial"/>
            </a:endParaRPr>
          </a:p>
          <a:p>
            <a:pPr algn="just">
              <a:lnSpc>
                <a:spcPct val="100000"/>
              </a:lnSpc>
            </a:pPr>
            <a:r>
              <a:rPr lang="fr-FR" sz="2200" b="0" strike="noStrike" spc="-1">
                <a:solidFill>
                  <a:srgbClr val="000000"/>
                </a:solidFill>
                <a:uFill>
                  <a:solidFill>
                    <a:srgbClr val="FFFFFF"/>
                  </a:solidFill>
                </a:uFill>
                <a:latin typeface="Arial"/>
                <a:ea typeface="DejaVu Sans"/>
              </a:rPr>
              <a:t>Ces solutions ont donc été écartées pour ces dernières raisons.</a:t>
            </a:r>
            <a:endParaRPr lang="fr-FR" sz="1800" b="0" strike="noStrike" spc="-1">
              <a:solidFill>
                <a:srgbClr val="000000"/>
              </a:solidFill>
              <a:uFill>
                <a:solidFill>
                  <a:srgbClr val="FFFFFF"/>
                </a:solidFill>
              </a:uFill>
              <a:latin typeface="Arial"/>
            </a:endParaRPr>
          </a:p>
          <a:p>
            <a:pPr marL="457200" algn="just">
              <a:lnSpc>
                <a:spcPct val="100000"/>
              </a:lnSpc>
            </a:pPr>
            <a:endParaRPr lang="fr-FR" sz="1800" b="0" strike="noStrike" spc="-1">
              <a:solidFill>
                <a:srgbClr val="000000"/>
              </a:solidFill>
              <a:uFill>
                <a:solidFill>
                  <a:srgbClr val="FFFFFF"/>
                </a:solidFill>
              </a:uFill>
              <a:latin typeface="Arial"/>
            </a:endParaRPr>
          </a:p>
          <a:p>
            <a:pPr marL="216000" indent="-212400" algn="just">
              <a:lnSpc>
                <a:spcPct val="100000"/>
              </a:lnSpc>
              <a:buClr>
                <a:srgbClr val="000000"/>
              </a:buClr>
              <a:buSzPct val="45000"/>
              <a:buFont typeface="Wingdings" charset="2"/>
              <a:buChar char=""/>
            </a:pPr>
            <a:r>
              <a:rPr lang="fr-FR" sz="2200" b="0" strike="noStrike" spc="-1">
                <a:solidFill>
                  <a:srgbClr val="000000"/>
                </a:solidFill>
                <a:uFill>
                  <a:solidFill>
                    <a:srgbClr val="FFFFFF"/>
                  </a:solidFill>
                </a:uFill>
                <a:latin typeface="Arial"/>
                <a:ea typeface="DejaVu Sans"/>
              </a:rPr>
              <a:t>Les solutions 1aA et 1aB présentaient un ensemble de critères favorables, la contrainte principale résidant dans les modalités de rétablissement du trafic le temps des travaux, qui imposaient une coupure de la circulation sur la route littorale et la mise en place d’une déviation pendant plusieurs mois (la variante 1aA étant d’un coût moindre et architecturalement plus épurée).</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a:p>
            <a:pPr marL="216000" indent="-212400" algn="just">
              <a:lnSpc>
                <a:spcPct val="100000"/>
              </a:lnSpc>
              <a:buClr>
                <a:srgbClr val="000000"/>
              </a:buClr>
              <a:buSzPct val="45000"/>
              <a:buFont typeface="Wingdings" charset="2"/>
              <a:buChar char=""/>
            </a:pPr>
            <a:r>
              <a:rPr lang="fr-FR" sz="2200" b="0" strike="noStrike" spc="-1">
                <a:solidFill>
                  <a:srgbClr val="000000"/>
                </a:solidFill>
                <a:uFill>
                  <a:solidFill>
                    <a:srgbClr val="FFFFFF"/>
                  </a:solidFill>
                </a:uFill>
                <a:latin typeface="Arial"/>
                <a:ea typeface="DejaVu Sans"/>
              </a:rPr>
              <a:t>La solution 6 offrait a contrario l’avantage de permettre un maintien de la circulation sans contrainte durant la quasi globalité du chantier. Elle </a:t>
            </a:r>
            <a:r>
              <a:rPr lang="fr-FR" sz="2200" b="0" strike="noStrike" spc="-1">
                <a:solidFill>
                  <a:srgbClr val="000000"/>
                </a:solidFill>
                <a:uFill>
                  <a:solidFill>
                    <a:srgbClr val="FFFFFF"/>
                  </a:solidFill>
                </a:uFill>
                <a:latin typeface="Arial"/>
                <a:ea typeface="Microsoft YaHei"/>
              </a:rPr>
              <a:t>présentait par contre des contraintes très fortes vis-à-vis du milieu naturel.</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a:p>
            <a:pPr algn="just">
              <a:lnSpc>
                <a:spcPct val="100000"/>
              </a:lnSpc>
            </a:pPr>
            <a:r>
              <a:rPr lang="fr-FR" sz="2200" b="1" strike="noStrike" spc="-1">
                <a:solidFill>
                  <a:srgbClr val="000000"/>
                </a:solidFill>
                <a:uFill>
                  <a:solidFill>
                    <a:srgbClr val="FFFFFF"/>
                  </a:solidFill>
                </a:uFill>
                <a:latin typeface="Arial"/>
                <a:ea typeface="DejaVu Sans"/>
              </a:rPr>
              <a:t>En concertation avec la ville de Fréjus, il a été décidé d’approfondir la comparaison des solutions 1aA et 6, la  commune ayant engagé en 2019 des études plus complètes de ce scénario 6.</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p:txBody>
      </p:sp>
      <p:sp>
        <p:nvSpPr>
          <p:cNvPr id="205" name="CustomShape 10"/>
          <p:cNvSpPr/>
          <p:nvPr/>
        </p:nvSpPr>
        <p:spPr>
          <a:xfrm>
            <a:off x="250920" y="24053040"/>
            <a:ext cx="13771800" cy="10630080"/>
          </a:xfrm>
          <a:prstGeom prst="rect">
            <a:avLst/>
          </a:prstGeom>
          <a:noFill/>
          <a:ln w="76320">
            <a:solidFill>
              <a:srgbClr val="FFE699"/>
            </a:solidFill>
            <a:miter/>
          </a:ln>
        </p:spPr>
        <p:style>
          <a:lnRef idx="0">
            <a:scrgbClr r="0" g="0" b="0"/>
          </a:lnRef>
          <a:fillRef idx="0">
            <a:scrgbClr r="0" g="0" b="0"/>
          </a:fillRef>
          <a:effectRef idx="0">
            <a:scrgbClr r="0" g="0" b="0"/>
          </a:effectRef>
          <a:fontRef idx="minor"/>
        </p:style>
      </p:sp>
      <p:sp>
        <p:nvSpPr>
          <p:cNvPr id="206" name="CustomShape 11"/>
          <p:cNvSpPr/>
          <p:nvPr/>
        </p:nvSpPr>
        <p:spPr>
          <a:xfrm>
            <a:off x="22285800" y="29927880"/>
            <a:ext cx="1282320" cy="745560"/>
          </a:xfrm>
          <a:prstGeom prst="downArrow">
            <a:avLst>
              <a:gd name="adj1" fmla="val 50000"/>
              <a:gd name="adj2" fmla="val 50000"/>
            </a:avLst>
          </a:prstGeom>
          <a:solidFill>
            <a:srgbClr val="FFC000"/>
          </a:solidFill>
          <a:ln>
            <a:round/>
          </a:ln>
        </p:spPr>
        <p:style>
          <a:lnRef idx="2">
            <a:schemeClr val="accent1">
              <a:shade val="50000"/>
            </a:schemeClr>
          </a:lnRef>
          <a:fillRef idx="1">
            <a:schemeClr val="accent1"/>
          </a:fillRef>
          <a:effectRef idx="0">
            <a:schemeClr val="accent1"/>
          </a:effectRef>
          <a:fontRef idx="minor"/>
        </p:style>
      </p:sp>
      <p:graphicFrame>
        <p:nvGraphicFramePr>
          <p:cNvPr id="207" name="Table 12"/>
          <p:cNvGraphicFramePr/>
          <p:nvPr>
            <p:extLst>
              <p:ext uri="{D42A27DB-BD31-4B8C-83A1-F6EECF244321}">
                <p14:modId xmlns:p14="http://schemas.microsoft.com/office/powerpoint/2010/main" val="4006780134"/>
              </p:ext>
            </p:extLst>
          </p:nvPr>
        </p:nvGraphicFramePr>
        <p:xfrm>
          <a:off x="15030720" y="6969600"/>
          <a:ext cx="14885640" cy="22047360"/>
        </p:xfrm>
        <a:graphic>
          <a:graphicData uri="http://schemas.openxmlformats.org/drawingml/2006/table">
            <a:tbl>
              <a:tblPr/>
              <a:tblGrid>
                <a:gridCol w="2942640">
                  <a:extLst>
                    <a:ext uri="{9D8B030D-6E8A-4147-A177-3AD203B41FA5}">
                      <a16:colId xmlns:a16="http://schemas.microsoft.com/office/drawing/2014/main" val="20000"/>
                    </a:ext>
                  </a:extLst>
                </a:gridCol>
                <a:gridCol w="5891400">
                  <a:extLst>
                    <a:ext uri="{9D8B030D-6E8A-4147-A177-3AD203B41FA5}">
                      <a16:colId xmlns:a16="http://schemas.microsoft.com/office/drawing/2014/main" val="20001"/>
                    </a:ext>
                  </a:extLst>
                </a:gridCol>
                <a:gridCol w="6051600">
                  <a:extLst>
                    <a:ext uri="{9D8B030D-6E8A-4147-A177-3AD203B41FA5}">
                      <a16:colId xmlns:a16="http://schemas.microsoft.com/office/drawing/2014/main" val="20002"/>
                    </a:ext>
                  </a:extLst>
                </a:gridCol>
              </a:tblGrid>
              <a:tr h="4399440">
                <a:tc>
                  <a:txBody>
                    <a:bodyPr/>
                    <a:lstStyle/>
                    <a:p>
                      <a:pPr>
                        <a:lnSpc>
                          <a:spcPct val="100000"/>
                        </a:lnSpc>
                      </a:pPr>
                      <a:r>
                        <a:rPr lang="fr-FR" sz="2200" b="1" strike="noStrike" spc="-1">
                          <a:solidFill>
                            <a:srgbClr val="000000"/>
                          </a:solidFill>
                          <a:uFill>
                            <a:solidFill>
                              <a:srgbClr val="FFFFFF"/>
                            </a:solidFill>
                          </a:uFill>
                          <a:latin typeface="Arial"/>
                          <a:ea typeface="DejaVu Sans"/>
                        </a:rPr>
                        <a:t>Scénarios</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8497B0"/>
                    </a:solidFill>
                  </a:tcPr>
                </a:tc>
                <a:tc>
                  <a:txBody>
                    <a:bodyPr/>
                    <a:lstStyle/>
                    <a:p>
                      <a:pPr algn="ctr">
                        <a:lnSpc>
                          <a:spcPct val="100000"/>
                        </a:lnSpc>
                      </a:pPr>
                      <a:r>
                        <a:rPr lang="fr-FR" sz="2200" b="1" strike="noStrike" spc="-1">
                          <a:solidFill>
                            <a:srgbClr val="000000"/>
                          </a:solidFill>
                          <a:uFill>
                            <a:solidFill>
                              <a:srgbClr val="FFFFFF"/>
                            </a:solidFill>
                          </a:uFill>
                          <a:latin typeface="Arial"/>
                          <a:ea typeface="DejaVu Sans"/>
                        </a:rPr>
                        <a:t>Scénario 1a : Démolition totale et reconstruction du pont de la Galiote</a:t>
                      </a: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fr-FR" sz="2200" b="1" strike="noStrike" spc="-1">
                          <a:solidFill>
                            <a:srgbClr val="000000"/>
                          </a:solidFill>
                          <a:uFill>
                            <a:solidFill>
                              <a:srgbClr val="FFFFFF"/>
                            </a:solidFill>
                          </a:uFill>
                          <a:latin typeface="Arial"/>
                          <a:ea typeface="DejaVu Sans"/>
                        </a:rPr>
                        <a:t>Scénario 6 : Suppression du chenal actuel avec reconstruction du pont plus au Nord</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0"/>
                  </a:ext>
                </a:extLst>
              </a:tr>
              <a:tr h="410400">
                <a:tc>
                  <a:txBody>
                    <a:bodyPr/>
                    <a:lstStyle/>
                    <a:p>
                      <a:pPr>
                        <a:lnSpc>
                          <a:spcPct val="100000"/>
                        </a:lnSpc>
                      </a:pPr>
                      <a:r>
                        <a:rPr lang="fr-FR" sz="2200" b="1" strike="noStrike" spc="-1">
                          <a:solidFill>
                            <a:srgbClr val="000000"/>
                          </a:solidFill>
                          <a:uFill>
                            <a:solidFill>
                              <a:srgbClr val="FFFFFF"/>
                            </a:solidFill>
                          </a:uFill>
                          <a:latin typeface="Arial"/>
                          <a:ea typeface="DejaVu Sans"/>
                        </a:rPr>
                        <a:t>Coût total</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8497B0"/>
                    </a:solidFill>
                  </a:tcPr>
                </a:tc>
                <a:tc>
                  <a:txBody>
                    <a:bodyPr/>
                    <a:lstStyle/>
                    <a:p>
                      <a:pPr algn="ctr">
                        <a:lnSpc>
                          <a:spcPct val="100000"/>
                        </a:lnSpc>
                      </a:pPr>
                      <a:r>
                        <a:rPr lang="fr-FR" sz="2200" b="1" strike="noStrike" spc="-1">
                          <a:solidFill>
                            <a:srgbClr val="000000"/>
                          </a:solidFill>
                          <a:uFill>
                            <a:solidFill>
                              <a:srgbClr val="FFFFFF"/>
                            </a:solidFill>
                          </a:uFill>
                          <a:latin typeface="Arial"/>
                          <a:ea typeface="DejaVu Sans"/>
                        </a:rPr>
                        <a:t>8,44 M€HT</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92D050"/>
                    </a:solidFill>
                  </a:tcPr>
                </a:tc>
                <a:tc>
                  <a:txBody>
                    <a:bodyPr/>
                    <a:lstStyle/>
                    <a:p>
                      <a:pPr algn="ctr">
                        <a:lnSpc>
                          <a:spcPct val="100000"/>
                        </a:lnSpc>
                      </a:pPr>
                      <a:r>
                        <a:rPr lang="fr-FR" sz="2200" b="1" strike="noStrike" spc="-1">
                          <a:solidFill>
                            <a:srgbClr val="000000"/>
                          </a:solidFill>
                          <a:uFill>
                            <a:solidFill>
                              <a:srgbClr val="FFFFFF"/>
                            </a:solidFill>
                          </a:uFill>
                          <a:latin typeface="Arial"/>
                          <a:ea typeface="DejaVu Sans"/>
                        </a:rPr>
                        <a:t>9,41 M€HT</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C000"/>
                    </a:solidFill>
                  </a:tcPr>
                </a:tc>
                <a:extLst>
                  <a:ext uri="{0D108BD9-81ED-4DB2-BD59-A6C34878D82A}">
                    <a16:rowId xmlns:a16="http://schemas.microsoft.com/office/drawing/2014/main" val="10001"/>
                  </a:ext>
                </a:extLst>
              </a:tr>
              <a:tr h="410400">
                <a:tc>
                  <a:txBody>
                    <a:bodyPr/>
                    <a:lstStyle/>
                    <a:p>
                      <a:pPr>
                        <a:lnSpc>
                          <a:spcPct val="100000"/>
                        </a:lnSpc>
                      </a:pPr>
                      <a:r>
                        <a:rPr lang="fr-FR" sz="2200" b="1" strike="noStrike" spc="-1">
                          <a:solidFill>
                            <a:srgbClr val="000000"/>
                          </a:solidFill>
                          <a:uFill>
                            <a:solidFill>
                              <a:srgbClr val="FFFFFF"/>
                            </a:solidFill>
                          </a:uFill>
                          <a:latin typeface="Arial"/>
                          <a:ea typeface="DejaVu Sans"/>
                        </a:rPr>
                        <a:t>Durée des travaux</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8497B0"/>
                    </a:solidFill>
                  </a:tcPr>
                </a:tc>
                <a:tc>
                  <a:txBody>
                    <a:bodyPr/>
                    <a:lstStyle/>
                    <a:p>
                      <a:pPr algn="ctr">
                        <a:lnSpc>
                          <a:spcPct val="100000"/>
                        </a:lnSpc>
                      </a:pPr>
                      <a:r>
                        <a:rPr lang="fr-FR" sz="2200" b="1" strike="noStrike" spc="-1">
                          <a:solidFill>
                            <a:srgbClr val="000000"/>
                          </a:solidFill>
                          <a:uFill>
                            <a:solidFill>
                              <a:srgbClr val="FFFFFF"/>
                            </a:solidFill>
                          </a:uFill>
                          <a:latin typeface="Arial"/>
                          <a:ea typeface="DejaVu Sans"/>
                        </a:rPr>
                        <a:t>17 mois</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00B050"/>
                    </a:solidFill>
                  </a:tcPr>
                </a:tc>
                <a:tc>
                  <a:txBody>
                    <a:bodyPr/>
                    <a:lstStyle/>
                    <a:p>
                      <a:pPr algn="ctr">
                        <a:lnSpc>
                          <a:spcPct val="100000"/>
                        </a:lnSpc>
                      </a:pPr>
                      <a:r>
                        <a:rPr lang="fr-FR" sz="2200" b="1" strike="noStrike" spc="-1">
                          <a:solidFill>
                            <a:srgbClr val="000000"/>
                          </a:solidFill>
                          <a:uFill>
                            <a:solidFill>
                              <a:srgbClr val="FFFFFF"/>
                            </a:solidFill>
                          </a:uFill>
                          <a:latin typeface="Arial"/>
                          <a:ea typeface="DejaVu Sans"/>
                        </a:rPr>
                        <a:t>23 mois</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92D050"/>
                    </a:solidFill>
                  </a:tcPr>
                </a:tc>
                <a:extLst>
                  <a:ext uri="{0D108BD9-81ED-4DB2-BD59-A6C34878D82A}">
                    <a16:rowId xmlns:a16="http://schemas.microsoft.com/office/drawing/2014/main" val="10002"/>
                  </a:ext>
                </a:extLst>
              </a:tr>
              <a:tr h="729000">
                <a:tc>
                  <a:txBody>
                    <a:bodyPr/>
                    <a:lstStyle/>
                    <a:p>
                      <a:pPr>
                        <a:lnSpc>
                          <a:spcPct val="100000"/>
                        </a:lnSpc>
                      </a:pPr>
                      <a:r>
                        <a:rPr lang="fr-FR" sz="2200" b="1" strike="noStrike" spc="-1">
                          <a:solidFill>
                            <a:srgbClr val="000000"/>
                          </a:solidFill>
                          <a:uFill>
                            <a:solidFill>
                              <a:srgbClr val="FFFFFF"/>
                            </a:solidFill>
                          </a:uFill>
                          <a:latin typeface="Arial"/>
                          <a:ea typeface="DejaVu Sans"/>
                        </a:rPr>
                        <a:t>Durée de coupure de la RD559</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8497B0"/>
                    </a:solidFill>
                  </a:tcPr>
                </a:tc>
                <a:tc>
                  <a:txBody>
                    <a:bodyPr/>
                    <a:lstStyle/>
                    <a:p>
                      <a:pPr algn="ctr">
                        <a:lnSpc>
                          <a:spcPct val="100000"/>
                        </a:lnSpc>
                      </a:pPr>
                      <a:r>
                        <a:rPr lang="fr-FR" sz="2200" b="1" strike="noStrike" spc="-1">
                          <a:solidFill>
                            <a:srgbClr val="000000"/>
                          </a:solidFill>
                          <a:uFill>
                            <a:solidFill>
                              <a:srgbClr val="FFFFFF"/>
                            </a:solidFill>
                          </a:uFill>
                          <a:latin typeface="Arial"/>
                          <a:ea typeface="DejaVu Sans"/>
                        </a:rPr>
                        <a:t>8 mois de coupure de la RD559</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C000"/>
                    </a:solidFill>
                  </a:tcPr>
                </a:tc>
                <a:tc>
                  <a:txBody>
                    <a:bodyPr/>
                    <a:lstStyle/>
                    <a:p>
                      <a:pPr algn="ctr">
                        <a:lnSpc>
                          <a:spcPct val="100000"/>
                        </a:lnSpc>
                      </a:pPr>
                      <a:r>
                        <a:rPr lang="fr-FR" sz="2200" b="1" strike="noStrike" spc="-1">
                          <a:solidFill>
                            <a:srgbClr val="000000"/>
                          </a:solidFill>
                          <a:uFill>
                            <a:solidFill>
                              <a:srgbClr val="FFFFFF"/>
                            </a:solidFill>
                          </a:uFill>
                          <a:latin typeface="Arial"/>
                          <a:ea typeface="DejaVu Sans"/>
                        </a:rPr>
                        <a:t>0,5 mois de coupure de la RD559</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00B050"/>
                    </a:solidFill>
                  </a:tcPr>
                </a:tc>
                <a:extLst>
                  <a:ext uri="{0D108BD9-81ED-4DB2-BD59-A6C34878D82A}">
                    <a16:rowId xmlns:a16="http://schemas.microsoft.com/office/drawing/2014/main" val="10003"/>
                  </a:ext>
                </a:extLst>
              </a:tr>
              <a:tr h="9969840">
                <a:tc>
                  <a:txBody>
                    <a:bodyPr/>
                    <a:lstStyle/>
                    <a:p>
                      <a:pPr>
                        <a:lnSpc>
                          <a:spcPct val="100000"/>
                        </a:lnSpc>
                      </a:pPr>
                      <a:r>
                        <a:rPr lang="fr-FR" sz="2200" b="1" strike="noStrike" spc="-1">
                          <a:solidFill>
                            <a:srgbClr val="000000"/>
                          </a:solidFill>
                          <a:uFill>
                            <a:solidFill>
                              <a:srgbClr val="FFFFFF"/>
                            </a:solidFill>
                          </a:uFill>
                          <a:latin typeface="Arial"/>
                          <a:ea typeface="DejaVu Sans"/>
                        </a:rPr>
                        <a:t>Enjeux environnementaux</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8497B0"/>
                    </a:solidFill>
                  </a:tcPr>
                </a:tc>
                <a:tc>
                  <a:txBody>
                    <a:bodyPr/>
                    <a:lstStyle/>
                    <a:p>
                      <a:pPr algn="ctr">
                        <a:lnSpc>
                          <a:spcPct val="100000"/>
                        </a:lnSpc>
                      </a:pPr>
                      <a:r>
                        <a:rPr lang="fr-FR" sz="2200" b="1" strike="noStrike" spc="-1">
                          <a:solidFill>
                            <a:srgbClr val="000000"/>
                          </a:solidFill>
                          <a:uFill>
                            <a:solidFill>
                              <a:srgbClr val="FFFFFF"/>
                            </a:solidFill>
                          </a:uFill>
                          <a:latin typeface="Arial"/>
                          <a:ea typeface="DejaVu Sans"/>
                        </a:rPr>
                        <a:t>Les </a:t>
                      </a:r>
                      <a:r>
                        <a:rPr lang="fr-FR" sz="1800" b="1" strike="noStrike" spc="-1">
                          <a:solidFill>
                            <a:srgbClr val="000000"/>
                          </a:solidFill>
                          <a:uFill>
                            <a:solidFill>
                              <a:srgbClr val="FFFFFF"/>
                            </a:solidFill>
                          </a:uFill>
                          <a:latin typeface="Symbol"/>
                          <a:ea typeface="DejaVu Sans"/>
                        </a:rPr>
                        <a:t></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2200" b="1" strike="noStrike" spc="-1">
                          <a:solidFill>
                            <a:srgbClr val="000000"/>
                          </a:solidFill>
                          <a:uFill>
                            <a:solidFill>
                              <a:srgbClr val="FFFFFF"/>
                            </a:solidFill>
                          </a:uFill>
                          <a:latin typeface="Arial"/>
                          <a:ea typeface="DejaVu Sans"/>
                        </a:rPr>
                        <a:t>Aucun impact sur les habitats naturels</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2200" b="1" strike="noStrike" spc="-1">
                          <a:solidFill>
                            <a:srgbClr val="000000"/>
                          </a:solidFill>
                          <a:uFill>
                            <a:solidFill>
                              <a:srgbClr val="FFFFFF"/>
                            </a:solidFill>
                          </a:uFill>
                          <a:latin typeface="Arial"/>
                          <a:ea typeface="DejaVu Sans"/>
                        </a:rPr>
                        <a:t>Impact faible sur les zones humides</a:t>
                      </a:r>
                      <a:endParaRPr lang="fr-FR" sz="1800" b="0" strike="noStrike" spc="-1">
                        <a:solidFill>
                          <a:srgbClr val="000000"/>
                        </a:solidFill>
                        <a:uFill>
                          <a:solidFill>
                            <a:srgbClr val="FFFFFF"/>
                          </a:solidFill>
                        </a:uFill>
                        <a:latin typeface="Arial"/>
                      </a:endParaRPr>
                    </a:p>
                    <a:p>
                      <a:pPr algn="ctr">
                        <a:lnSpc>
                          <a:spcPct val="100000"/>
                        </a:lnSpc>
                      </a:pPr>
                      <a:r>
                        <a:rPr lang="fr-FR" sz="2200" b="1" strike="noStrike" spc="-1">
                          <a:solidFill>
                            <a:srgbClr val="000000"/>
                          </a:solidFill>
                          <a:uFill>
                            <a:solidFill>
                              <a:srgbClr val="FFFFFF"/>
                            </a:solidFill>
                          </a:uFill>
                          <a:latin typeface="Arial"/>
                          <a:ea typeface="DejaVu Sans"/>
                        </a:rPr>
                        <a:t>Les</a:t>
                      </a:r>
                      <a:r>
                        <a:rPr lang="fr-FR" sz="1800" b="1" strike="noStrike" spc="-1">
                          <a:solidFill>
                            <a:srgbClr val="000000"/>
                          </a:solidFill>
                          <a:uFill>
                            <a:solidFill>
                              <a:srgbClr val="FFFFFF"/>
                            </a:solidFill>
                          </a:uFill>
                          <a:latin typeface="Calibri"/>
                          <a:ea typeface="DejaVu Sans"/>
                        </a:rPr>
                        <a:t> </a:t>
                      </a:r>
                      <a:r>
                        <a:rPr lang="fr-FR" sz="1800" b="1" strike="noStrike" spc="-1">
                          <a:solidFill>
                            <a:srgbClr val="000000"/>
                          </a:solidFill>
                          <a:uFill>
                            <a:solidFill>
                              <a:srgbClr val="FFFFFF"/>
                            </a:solidFill>
                          </a:uFill>
                          <a:latin typeface="Webdings"/>
                          <a:ea typeface="DejaVu Sans"/>
                        </a:rPr>
                        <a:t></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2200" b="1" strike="noStrike" spc="-1">
                          <a:solidFill>
                            <a:srgbClr val="000000"/>
                          </a:solidFill>
                          <a:uFill>
                            <a:solidFill>
                              <a:srgbClr val="FFFFFF"/>
                            </a:solidFill>
                          </a:uFill>
                          <a:latin typeface="Arial"/>
                          <a:ea typeface="DejaVu Sans"/>
                        </a:rPr>
                        <a:t>Risque de destruction d’espèces protégées (flore : petits individus de Tamarix africana) </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2200" b="1" strike="noStrike" spc="-1">
                          <a:solidFill>
                            <a:srgbClr val="000000"/>
                          </a:solidFill>
                          <a:uFill>
                            <a:solidFill>
                              <a:srgbClr val="FFFFFF"/>
                            </a:solidFill>
                          </a:uFill>
                          <a:latin typeface="Arial"/>
                          <a:ea typeface="DejaVu Sans"/>
                        </a:rPr>
                        <a:t>Impact potentiel sur l’habitat et les zones d’alimentation des tortues caouanne, notamment les juvéniles qui apprécient les zones d’embouchures pour leur alimentation</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2200" b="1" strike="noStrike" spc="-1">
                          <a:solidFill>
                            <a:srgbClr val="000000"/>
                          </a:solidFill>
                          <a:uFill>
                            <a:solidFill>
                              <a:srgbClr val="FFFFFF"/>
                            </a:solidFill>
                          </a:uFill>
                          <a:latin typeface="Arial"/>
                          <a:ea typeface="DejaVu Sans"/>
                        </a:rPr>
                        <a:t>Dérangement potentiel d’espèces d’avifaune en fonction de la période des travaux</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2200" b="1" strike="noStrike" spc="-1">
                          <a:solidFill>
                            <a:srgbClr val="000000"/>
                          </a:solidFill>
                          <a:uFill>
                            <a:solidFill>
                              <a:srgbClr val="FFFFFF"/>
                            </a:solidFill>
                          </a:uFill>
                          <a:latin typeface="Arial"/>
                          <a:ea typeface="DejaVu Sans"/>
                        </a:rPr>
                        <a:t>Destruction de gîtes favorables aux chiroptères sous le pont actuel</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2200" b="1" strike="noStrike" spc="-1">
                          <a:solidFill>
                            <a:srgbClr val="000000"/>
                          </a:solidFill>
                          <a:uFill>
                            <a:solidFill>
                              <a:srgbClr val="FFFFFF"/>
                            </a:solidFill>
                          </a:uFill>
                          <a:latin typeface="Arial"/>
                          <a:ea typeface="DejaVu Sans"/>
                        </a:rPr>
                        <a:t>Interruption temporaire de la continuité écologique et hydraulique</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92D050"/>
                    </a:solidFill>
                  </a:tcPr>
                </a:tc>
                <a:tc>
                  <a:txBody>
                    <a:bodyPr/>
                    <a:lstStyle/>
                    <a:p>
                      <a:pPr algn="ctr">
                        <a:lnSpc>
                          <a:spcPct val="100000"/>
                        </a:lnSpc>
                      </a:pPr>
                      <a:r>
                        <a:rPr lang="fr-FR" sz="2200" b="1" strike="noStrike" spc="-1">
                          <a:solidFill>
                            <a:srgbClr val="000000"/>
                          </a:solidFill>
                          <a:uFill>
                            <a:solidFill>
                              <a:srgbClr val="FFFFFF"/>
                            </a:solidFill>
                          </a:uFill>
                          <a:latin typeface="Arial"/>
                          <a:ea typeface="DejaVu Sans"/>
                        </a:rPr>
                        <a:t>Les</a:t>
                      </a:r>
                      <a:r>
                        <a:rPr lang="fr-FR" sz="1800" b="1" strike="noStrike" spc="-1">
                          <a:solidFill>
                            <a:srgbClr val="000000"/>
                          </a:solidFill>
                          <a:uFill>
                            <a:solidFill>
                              <a:srgbClr val="FFFFFF"/>
                            </a:solidFill>
                          </a:uFill>
                          <a:latin typeface="Calibri"/>
                          <a:ea typeface="DejaVu Sans"/>
                        </a:rPr>
                        <a:t> </a:t>
                      </a:r>
                      <a:r>
                        <a:rPr lang="fr-FR" sz="1800" b="1" strike="noStrike" spc="-1">
                          <a:solidFill>
                            <a:srgbClr val="000000"/>
                          </a:solidFill>
                          <a:uFill>
                            <a:solidFill>
                              <a:srgbClr val="FFFFFF"/>
                            </a:solidFill>
                          </a:uFill>
                          <a:latin typeface="Webdings"/>
                          <a:ea typeface="DejaVu Sans"/>
                        </a:rPr>
                        <a:t></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2200" b="1" strike="noStrike" spc="-1">
                          <a:solidFill>
                            <a:srgbClr val="000000"/>
                          </a:solidFill>
                          <a:uFill>
                            <a:solidFill>
                              <a:srgbClr val="FFFFFF"/>
                            </a:solidFill>
                          </a:uFill>
                          <a:latin typeface="Arial"/>
                          <a:ea typeface="DejaVu Sans"/>
                        </a:rPr>
                        <a:t>Destruction d’habitats à enjeux forts : fourrés à Tamaris</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2200" b="1" strike="noStrike" spc="-1">
                          <a:solidFill>
                            <a:srgbClr val="000000"/>
                          </a:solidFill>
                          <a:uFill>
                            <a:solidFill>
                              <a:srgbClr val="FFFFFF"/>
                            </a:solidFill>
                          </a:uFill>
                          <a:latin typeface="Arial"/>
                          <a:ea typeface="DejaVu Sans"/>
                        </a:rPr>
                        <a:t>Destruction des zones humides : fourrés à Tamaris et phragmitaies</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2200" b="1" strike="noStrike" spc="-1">
                          <a:solidFill>
                            <a:srgbClr val="000000"/>
                          </a:solidFill>
                          <a:uFill>
                            <a:solidFill>
                              <a:srgbClr val="FFFFFF"/>
                            </a:solidFill>
                          </a:uFill>
                          <a:latin typeface="Arial"/>
                          <a:ea typeface="DejaVu Sans"/>
                        </a:rPr>
                        <a:t>Destruction de la flore lors de la création du chenal (espèces protégées à enjeux fort) et imperméabilisation de la plage : Eryngium maritimum, Tamarix africana, Juncus acutus, Lotus cystisoides, Echium plantagineum</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2200" b="1" strike="noStrike" spc="-1">
                          <a:solidFill>
                            <a:srgbClr val="000000"/>
                          </a:solidFill>
                          <a:uFill>
                            <a:solidFill>
                              <a:srgbClr val="FFFFFF"/>
                            </a:solidFill>
                          </a:uFill>
                          <a:latin typeface="Arial"/>
                          <a:ea typeface="DejaVu Sans"/>
                        </a:rPr>
                        <a:t>Destruction d’habitats et des zones d’alimentation des tortues caouanne, notamment les juvéniles qui apprécient les zones d’embouchures pour leur alimentation</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2200" b="1" strike="noStrike" spc="-1">
                          <a:solidFill>
                            <a:srgbClr val="000000"/>
                          </a:solidFill>
                          <a:uFill>
                            <a:solidFill>
                              <a:srgbClr val="FFFFFF"/>
                            </a:solidFill>
                          </a:uFill>
                          <a:latin typeface="Arial"/>
                          <a:ea typeface="DejaVu Sans"/>
                        </a:rPr>
                        <a:t>Destruction d’habitats de reproduction pour les reptiles (suppression de la digue existante)</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2200" b="1" strike="noStrike" spc="-1">
                          <a:solidFill>
                            <a:srgbClr val="000000"/>
                          </a:solidFill>
                          <a:uFill>
                            <a:solidFill>
                              <a:srgbClr val="FFFFFF"/>
                            </a:solidFill>
                          </a:uFill>
                          <a:latin typeface="Arial"/>
                          <a:ea typeface="DejaVu Sans"/>
                        </a:rPr>
                        <a:t>Destruction d’habitats favorables à la halte migratoire en bordure de l’étang de Villepey</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2200" b="1" strike="noStrike" spc="-1">
                          <a:solidFill>
                            <a:srgbClr val="000000"/>
                          </a:solidFill>
                          <a:uFill>
                            <a:solidFill>
                              <a:srgbClr val="FFFFFF"/>
                            </a:solidFill>
                          </a:uFill>
                          <a:latin typeface="Arial"/>
                          <a:ea typeface="DejaVu Sans"/>
                        </a:rPr>
                        <a:t>Destruction de gîtes favorables aux chiroptères sous le pont actuel et à proximité</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2200" b="1" strike="noStrike" spc="-1">
                          <a:solidFill>
                            <a:srgbClr val="000000"/>
                          </a:solidFill>
                          <a:uFill>
                            <a:solidFill>
                              <a:srgbClr val="FFFFFF"/>
                            </a:solidFill>
                          </a:uFill>
                          <a:latin typeface="Arial"/>
                          <a:ea typeface="DejaVu Sans"/>
                        </a:rPr>
                        <a:t>Destruction d’habitats potentiellement favorables à des espèces piscicoles à enjeux  (anguille, lamproie marine, alose)</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2200" b="1" strike="noStrike" spc="-1">
                          <a:solidFill>
                            <a:srgbClr val="000000"/>
                          </a:solidFill>
                          <a:uFill>
                            <a:solidFill>
                              <a:srgbClr val="FFFFFF"/>
                            </a:solidFill>
                          </a:uFill>
                          <a:latin typeface="Arial"/>
                          <a:ea typeface="DejaVu Sans"/>
                        </a:rPr>
                        <a:t>Altération de la qualité physico-chimique lors du creusement du nouveau chenal et du comblement de celui existant</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0000"/>
                    </a:solidFill>
                  </a:tcPr>
                </a:tc>
                <a:extLst>
                  <a:ext uri="{0D108BD9-81ED-4DB2-BD59-A6C34878D82A}">
                    <a16:rowId xmlns:a16="http://schemas.microsoft.com/office/drawing/2014/main" val="10004"/>
                  </a:ext>
                </a:extLst>
              </a:tr>
              <a:tr h="1686240">
                <a:tc>
                  <a:txBody>
                    <a:bodyPr/>
                    <a:lstStyle/>
                    <a:p>
                      <a:pPr>
                        <a:lnSpc>
                          <a:spcPct val="100000"/>
                        </a:lnSpc>
                      </a:pPr>
                      <a:r>
                        <a:rPr lang="fr-FR" sz="2200" b="1" strike="noStrike" spc="-1">
                          <a:solidFill>
                            <a:srgbClr val="000000"/>
                          </a:solidFill>
                          <a:uFill>
                            <a:solidFill>
                              <a:srgbClr val="FFFFFF"/>
                            </a:solidFill>
                          </a:uFill>
                          <a:latin typeface="Arial"/>
                          <a:ea typeface="DejaVu Sans"/>
                        </a:rPr>
                        <a:t>Contraintes hydrauliques</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8497B0"/>
                    </a:solidFill>
                  </a:tcPr>
                </a:tc>
                <a:tc>
                  <a:txBody>
                    <a:bodyPr/>
                    <a:lstStyle/>
                    <a:p>
                      <a:pPr algn="ctr">
                        <a:lnSpc>
                          <a:spcPct val="100000"/>
                        </a:lnSpc>
                      </a:pPr>
                      <a:r>
                        <a:rPr lang="fr-FR" sz="2200" b="1" strike="noStrike" spc="-1">
                          <a:solidFill>
                            <a:srgbClr val="000000"/>
                          </a:solidFill>
                          <a:uFill>
                            <a:solidFill>
                              <a:srgbClr val="FFFFFF"/>
                            </a:solidFill>
                          </a:uFill>
                          <a:latin typeface="Arial"/>
                          <a:ea typeface="DejaVu Sans"/>
                        </a:rPr>
                        <a:t>Les</a:t>
                      </a:r>
                      <a:r>
                        <a:rPr lang="fr-FR" sz="1800" b="1" strike="noStrike" spc="-1">
                          <a:solidFill>
                            <a:srgbClr val="000000"/>
                          </a:solidFill>
                          <a:uFill>
                            <a:solidFill>
                              <a:srgbClr val="FFFFFF"/>
                            </a:solidFill>
                          </a:uFill>
                          <a:latin typeface="Calibri"/>
                          <a:ea typeface="DejaVu Sans"/>
                        </a:rPr>
                        <a:t> </a:t>
                      </a:r>
                      <a:r>
                        <a:rPr lang="fr-FR" sz="1800" b="1" strike="noStrike" spc="-1">
                          <a:solidFill>
                            <a:srgbClr val="000000"/>
                          </a:solidFill>
                          <a:uFill>
                            <a:solidFill>
                              <a:srgbClr val="FFFFFF"/>
                            </a:solidFill>
                          </a:uFill>
                          <a:latin typeface="Symbol"/>
                          <a:ea typeface="DejaVu Sans"/>
                        </a:rPr>
                        <a:t></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2200" b="1" strike="noStrike" spc="-1">
                          <a:solidFill>
                            <a:srgbClr val="000000"/>
                          </a:solidFill>
                          <a:uFill>
                            <a:solidFill>
                              <a:srgbClr val="FFFFFF"/>
                            </a:solidFill>
                          </a:uFill>
                          <a:latin typeface="Arial"/>
                          <a:ea typeface="DejaVu Sans"/>
                        </a:rPr>
                        <a:t>Aucun impact sur les hauteurs d’eau au niveau des zones à enjeux</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2200" b="1" strike="noStrike" spc="-1">
                          <a:solidFill>
                            <a:srgbClr val="000000"/>
                          </a:solidFill>
                          <a:uFill>
                            <a:solidFill>
                              <a:srgbClr val="FFFFFF"/>
                            </a:solidFill>
                          </a:uFill>
                          <a:latin typeface="Arial"/>
                          <a:ea typeface="DejaVu Sans"/>
                        </a:rPr>
                        <a:t>Aucun impact sur la durée de submersion de la plaine</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92D050"/>
                    </a:solidFill>
                  </a:tcPr>
                </a:tc>
                <a:tc>
                  <a:txBody>
                    <a:bodyPr/>
                    <a:lstStyle/>
                    <a:p>
                      <a:pPr algn="ctr">
                        <a:lnSpc>
                          <a:spcPct val="100000"/>
                        </a:lnSpc>
                      </a:pPr>
                      <a:r>
                        <a:rPr lang="fr-FR" sz="2200" b="1" strike="noStrike" spc="-1">
                          <a:solidFill>
                            <a:srgbClr val="000000"/>
                          </a:solidFill>
                          <a:uFill>
                            <a:solidFill>
                              <a:srgbClr val="FFFFFF"/>
                            </a:solidFill>
                          </a:uFill>
                          <a:latin typeface="Arial"/>
                          <a:ea typeface="DejaVu Sans"/>
                        </a:rPr>
                        <a:t>Les</a:t>
                      </a:r>
                      <a:r>
                        <a:rPr lang="fr-FR" sz="1800" b="1" strike="noStrike" spc="-1">
                          <a:solidFill>
                            <a:srgbClr val="000000"/>
                          </a:solidFill>
                          <a:uFill>
                            <a:solidFill>
                              <a:srgbClr val="FFFFFF"/>
                            </a:solidFill>
                          </a:uFill>
                          <a:latin typeface="Calibri"/>
                          <a:ea typeface="DejaVu Sans"/>
                        </a:rPr>
                        <a:t> </a:t>
                      </a:r>
                      <a:r>
                        <a:rPr lang="fr-FR" sz="1800" b="1" strike="noStrike" spc="-1">
                          <a:solidFill>
                            <a:srgbClr val="000000"/>
                          </a:solidFill>
                          <a:uFill>
                            <a:solidFill>
                              <a:srgbClr val="FFFFFF"/>
                            </a:solidFill>
                          </a:uFill>
                          <a:latin typeface="Symbol"/>
                          <a:ea typeface="DejaVu Sans"/>
                        </a:rPr>
                        <a:t></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2200" b="1" strike="noStrike" spc="-1">
                          <a:solidFill>
                            <a:srgbClr val="000000"/>
                          </a:solidFill>
                          <a:uFill>
                            <a:solidFill>
                              <a:srgbClr val="FFFFFF"/>
                            </a:solidFill>
                          </a:uFill>
                          <a:latin typeface="Arial"/>
                          <a:ea typeface="DejaVu Sans"/>
                        </a:rPr>
                        <a:t>Diminution des hauteurs d’eau au niveau des zones à enjeux en cas de fortes crues</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2200" b="1" strike="noStrike" spc="-1">
                          <a:solidFill>
                            <a:srgbClr val="000000"/>
                          </a:solidFill>
                          <a:uFill>
                            <a:solidFill>
                              <a:srgbClr val="FFFFFF"/>
                            </a:solidFill>
                          </a:uFill>
                          <a:latin typeface="Arial"/>
                          <a:ea typeface="DejaVu Sans"/>
                        </a:rPr>
                        <a:t>Aucun impact significatif sur la durée de submersion de la plaine</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00B050"/>
                    </a:solidFill>
                  </a:tcPr>
                </a:tc>
                <a:extLst>
                  <a:ext uri="{0D108BD9-81ED-4DB2-BD59-A6C34878D82A}">
                    <a16:rowId xmlns:a16="http://schemas.microsoft.com/office/drawing/2014/main" val="10005"/>
                  </a:ext>
                </a:extLst>
              </a:tr>
              <a:tr h="3599280">
                <a:tc>
                  <a:txBody>
                    <a:bodyPr/>
                    <a:lstStyle/>
                    <a:p>
                      <a:pPr>
                        <a:lnSpc>
                          <a:spcPct val="100000"/>
                        </a:lnSpc>
                      </a:pPr>
                      <a:r>
                        <a:rPr lang="fr-FR" sz="2200" b="1" strike="noStrike" spc="-1">
                          <a:solidFill>
                            <a:srgbClr val="000000"/>
                          </a:solidFill>
                          <a:uFill>
                            <a:solidFill>
                              <a:srgbClr val="FFFFFF"/>
                            </a:solidFill>
                          </a:uFill>
                          <a:latin typeface="Arial"/>
                          <a:ea typeface="DejaVu Sans"/>
                        </a:rPr>
                        <a:t>Organisation du chantier</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8497B0"/>
                    </a:solidFill>
                  </a:tcPr>
                </a:tc>
                <a:tc>
                  <a:txBody>
                    <a:bodyPr/>
                    <a:lstStyle/>
                    <a:p>
                      <a:pPr algn="ctr">
                        <a:lnSpc>
                          <a:spcPct val="100000"/>
                        </a:lnSpc>
                      </a:pPr>
                      <a:r>
                        <a:rPr lang="fr-FR" sz="2200" b="1" strike="noStrike" spc="-1">
                          <a:solidFill>
                            <a:srgbClr val="000000"/>
                          </a:solidFill>
                          <a:uFill>
                            <a:solidFill>
                              <a:srgbClr val="FFFFFF"/>
                            </a:solidFill>
                          </a:uFill>
                          <a:latin typeface="Arial"/>
                          <a:ea typeface="DejaVu Sans"/>
                        </a:rPr>
                        <a:t>Les</a:t>
                      </a:r>
                      <a:r>
                        <a:rPr lang="fr-FR" sz="1800" b="1" strike="noStrike" spc="-1">
                          <a:solidFill>
                            <a:srgbClr val="000000"/>
                          </a:solidFill>
                          <a:uFill>
                            <a:solidFill>
                              <a:srgbClr val="FFFFFF"/>
                            </a:solidFill>
                          </a:uFill>
                          <a:latin typeface="Calibri"/>
                          <a:ea typeface="DejaVu Sans"/>
                        </a:rPr>
                        <a:t> </a:t>
                      </a:r>
                      <a:r>
                        <a:rPr lang="fr-FR" sz="1800" b="1" strike="noStrike" spc="-1">
                          <a:solidFill>
                            <a:srgbClr val="000000"/>
                          </a:solidFill>
                          <a:uFill>
                            <a:solidFill>
                              <a:srgbClr val="FFFFFF"/>
                            </a:solidFill>
                          </a:uFill>
                          <a:latin typeface="Symbol"/>
                          <a:ea typeface="DejaVu Sans"/>
                        </a:rPr>
                        <a:t></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2200" b="1" strike="noStrike" spc="-1">
                          <a:solidFill>
                            <a:srgbClr val="000000"/>
                          </a:solidFill>
                          <a:uFill>
                            <a:solidFill>
                              <a:srgbClr val="FFFFFF"/>
                            </a:solidFill>
                          </a:uFill>
                          <a:latin typeface="Arial"/>
                          <a:ea typeface="DejaVu Sans"/>
                        </a:rPr>
                        <a:t>Aire d’installation du chantier importante</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2200" b="1" strike="noStrike" spc="-1">
                          <a:solidFill>
                            <a:srgbClr val="000000"/>
                          </a:solidFill>
                          <a:uFill>
                            <a:solidFill>
                              <a:srgbClr val="FFFFFF"/>
                            </a:solidFill>
                          </a:uFill>
                          <a:latin typeface="Arial"/>
                          <a:ea typeface="DejaVu Sans"/>
                        </a:rPr>
                        <a:t>Organisation des travaux optimale à travers la création d’une estacade</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2200" b="1" strike="noStrike" spc="-1">
                          <a:solidFill>
                            <a:srgbClr val="000000"/>
                          </a:solidFill>
                          <a:uFill>
                            <a:solidFill>
                              <a:srgbClr val="FFFFFF"/>
                            </a:solidFill>
                          </a:uFill>
                          <a:latin typeface="Arial"/>
                          <a:ea typeface="DejaVu Sans"/>
                        </a:rPr>
                        <a:t>Circulation chantier sur la RD favorisée (pas de trafic en dehors de celui lié aux plages)</a:t>
                      </a:r>
                      <a:endParaRPr lang="fr-FR" sz="1800" b="0" strike="noStrike" spc="-1">
                        <a:solidFill>
                          <a:srgbClr val="000000"/>
                        </a:solidFill>
                        <a:uFill>
                          <a:solidFill>
                            <a:srgbClr val="FFFFFF"/>
                          </a:solidFill>
                        </a:uFill>
                        <a:latin typeface="Arial"/>
                      </a:endParaRPr>
                    </a:p>
                    <a:p>
                      <a:pPr algn="ctr">
                        <a:lnSpc>
                          <a:spcPct val="100000"/>
                        </a:lnSpc>
                      </a:pPr>
                      <a:r>
                        <a:rPr lang="fr-FR" sz="2200" b="1" strike="noStrike" spc="-1">
                          <a:solidFill>
                            <a:srgbClr val="000000"/>
                          </a:solidFill>
                          <a:uFill>
                            <a:solidFill>
                              <a:srgbClr val="FFFFFF"/>
                            </a:solidFill>
                          </a:uFill>
                          <a:latin typeface="Arial"/>
                          <a:ea typeface="DejaVu Sans"/>
                        </a:rPr>
                        <a:t>Les</a:t>
                      </a:r>
                      <a:r>
                        <a:rPr lang="fr-FR" sz="1800" b="1" strike="noStrike" spc="-1">
                          <a:solidFill>
                            <a:srgbClr val="000000"/>
                          </a:solidFill>
                          <a:uFill>
                            <a:solidFill>
                              <a:srgbClr val="FFFFFF"/>
                            </a:solidFill>
                          </a:uFill>
                          <a:latin typeface="Calibri"/>
                          <a:ea typeface="DejaVu Sans"/>
                        </a:rPr>
                        <a:t> </a:t>
                      </a:r>
                      <a:r>
                        <a:rPr lang="fr-FR" sz="1800" b="1" strike="noStrike" spc="-1">
                          <a:solidFill>
                            <a:srgbClr val="000000"/>
                          </a:solidFill>
                          <a:uFill>
                            <a:solidFill>
                              <a:srgbClr val="FFFFFF"/>
                            </a:solidFill>
                          </a:uFill>
                          <a:latin typeface="Webdings"/>
                          <a:ea typeface="DejaVu Sans"/>
                        </a:rPr>
                        <a:t></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2200" b="1" strike="noStrike" spc="-1">
                          <a:solidFill>
                            <a:srgbClr val="000000"/>
                          </a:solidFill>
                          <a:uFill>
                            <a:solidFill>
                              <a:srgbClr val="FFFFFF"/>
                            </a:solidFill>
                          </a:uFill>
                          <a:latin typeface="Arial"/>
                          <a:ea typeface="DejaVu Sans"/>
                        </a:rPr>
                        <a:t>Plusieurs ouvrages provisoires à construire</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00B050"/>
                    </a:solidFill>
                  </a:tcPr>
                </a:tc>
                <a:tc>
                  <a:txBody>
                    <a:bodyPr/>
                    <a:lstStyle/>
                    <a:p>
                      <a:pPr algn="ctr">
                        <a:lnSpc>
                          <a:spcPct val="100000"/>
                        </a:lnSpc>
                      </a:pPr>
                      <a:r>
                        <a:rPr lang="fr-FR" sz="2200" b="1" strike="noStrike" spc="-1" dirty="0">
                          <a:solidFill>
                            <a:srgbClr val="000000"/>
                          </a:solidFill>
                          <a:uFill>
                            <a:solidFill>
                              <a:srgbClr val="FFFFFF"/>
                            </a:solidFill>
                          </a:uFill>
                          <a:latin typeface="Arial"/>
                          <a:ea typeface="DejaVu Sans"/>
                        </a:rPr>
                        <a:t>Les</a:t>
                      </a:r>
                      <a:r>
                        <a:rPr lang="fr-FR" sz="1800" b="1" strike="noStrike" spc="-1" dirty="0">
                          <a:solidFill>
                            <a:srgbClr val="000000"/>
                          </a:solidFill>
                          <a:uFill>
                            <a:solidFill>
                              <a:srgbClr val="FFFFFF"/>
                            </a:solidFill>
                          </a:uFill>
                          <a:latin typeface="Calibri"/>
                          <a:ea typeface="DejaVu Sans"/>
                        </a:rPr>
                        <a:t> </a:t>
                      </a:r>
                      <a:r>
                        <a:rPr lang="fr-FR" sz="1800" b="1" strike="noStrike" spc="-1" dirty="0">
                          <a:solidFill>
                            <a:srgbClr val="000000"/>
                          </a:solidFill>
                          <a:uFill>
                            <a:solidFill>
                              <a:srgbClr val="FFFFFF"/>
                            </a:solidFill>
                          </a:uFill>
                          <a:latin typeface="Symbol"/>
                          <a:ea typeface="DejaVu Sans"/>
                        </a:rPr>
                        <a:t></a:t>
                      </a:r>
                      <a:endParaRPr lang="fr-FR" sz="1800" b="0" strike="noStrike" spc="-1" dirty="0">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2200" b="1" strike="noStrike" spc="-1" dirty="0">
                          <a:solidFill>
                            <a:srgbClr val="000000"/>
                          </a:solidFill>
                          <a:uFill>
                            <a:solidFill>
                              <a:srgbClr val="FFFFFF"/>
                            </a:solidFill>
                          </a:uFill>
                          <a:latin typeface="Arial"/>
                          <a:ea typeface="DejaVu Sans"/>
                        </a:rPr>
                        <a:t>Moins d’ouvrages provisoires à créer</a:t>
                      </a:r>
                      <a:endParaRPr lang="fr-FR" sz="1800" b="0" strike="noStrike" spc="-1" dirty="0">
                        <a:solidFill>
                          <a:srgbClr val="000000"/>
                        </a:solidFill>
                        <a:uFill>
                          <a:solidFill>
                            <a:srgbClr val="FFFFFF"/>
                          </a:solidFill>
                        </a:uFill>
                        <a:latin typeface="Arial"/>
                      </a:endParaRPr>
                    </a:p>
                    <a:p>
                      <a:pPr algn="ctr">
                        <a:lnSpc>
                          <a:spcPct val="100000"/>
                        </a:lnSpc>
                      </a:pPr>
                      <a:r>
                        <a:rPr lang="fr-FR" sz="2200" b="1" strike="noStrike" spc="-1" dirty="0">
                          <a:solidFill>
                            <a:srgbClr val="000000"/>
                          </a:solidFill>
                          <a:uFill>
                            <a:solidFill>
                              <a:srgbClr val="FFFFFF"/>
                            </a:solidFill>
                          </a:uFill>
                          <a:latin typeface="Arial"/>
                          <a:ea typeface="DejaVu Sans"/>
                        </a:rPr>
                        <a:t>Les</a:t>
                      </a:r>
                      <a:r>
                        <a:rPr lang="fr-FR" sz="1800" b="1" strike="noStrike" spc="-1" dirty="0">
                          <a:solidFill>
                            <a:srgbClr val="000000"/>
                          </a:solidFill>
                          <a:uFill>
                            <a:solidFill>
                              <a:srgbClr val="FFFFFF"/>
                            </a:solidFill>
                          </a:uFill>
                          <a:latin typeface="Calibri"/>
                          <a:ea typeface="DejaVu Sans"/>
                        </a:rPr>
                        <a:t> </a:t>
                      </a:r>
                      <a:r>
                        <a:rPr lang="fr-FR" sz="1800" b="1" strike="noStrike" spc="-1" dirty="0">
                          <a:solidFill>
                            <a:srgbClr val="000000"/>
                          </a:solidFill>
                          <a:uFill>
                            <a:solidFill>
                              <a:srgbClr val="FFFFFF"/>
                            </a:solidFill>
                          </a:uFill>
                          <a:latin typeface="Webdings"/>
                          <a:ea typeface="DejaVu Sans"/>
                        </a:rPr>
                        <a:t></a:t>
                      </a:r>
                      <a:endParaRPr lang="fr-FR" sz="1800" b="0" strike="noStrike" spc="-1" dirty="0">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2200" b="1" strike="noStrike" spc="-1" dirty="0">
                          <a:solidFill>
                            <a:srgbClr val="000000"/>
                          </a:solidFill>
                          <a:uFill>
                            <a:solidFill>
                              <a:srgbClr val="FFFFFF"/>
                            </a:solidFill>
                          </a:uFill>
                          <a:latin typeface="Arial"/>
                          <a:ea typeface="DejaVu Sans"/>
                        </a:rPr>
                        <a:t>Circulation de chantier mêlée à celle de transit + desserte des plages sur la RD</a:t>
                      </a:r>
                      <a:endParaRPr lang="fr-FR" sz="1800" b="0" strike="noStrike" spc="-1" dirty="0">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2200" b="1" strike="noStrike" spc="-1" dirty="0">
                          <a:solidFill>
                            <a:srgbClr val="000000"/>
                          </a:solidFill>
                          <a:uFill>
                            <a:solidFill>
                              <a:srgbClr val="FFFFFF"/>
                            </a:solidFill>
                          </a:uFill>
                          <a:latin typeface="Arial"/>
                          <a:ea typeface="DejaVu Sans"/>
                        </a:rPr>
                        <a:t>Espace de travail très contraint (zone de travaux et installations de chantier mélangées) </a:t>
                      </a:r>
                      <a:endParaRPr lang="fr-FR" sz="1800" b="0" strike="noStrike" spc="-1" dirty="0">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C000"/>
                    </a:solidFill>
                  </a:tcPr>
                </a:tc>
                <a:extLst>
                  <a:ext uri="{0D108BD9-81ED-4DB2-BD59-A6C34878D82A}">
                    <a16:rowId xmlns:a16="http://schemas.microsoft.com/office/drawing/2014/main" val="10006"/>
                  </a:ext>
                </a:extLst>
              </a:tr>
            </a:tbl>
          </a:graphicData>
        </a:graphic>
      </p:graphicFrame>
      <p:graphicFrame>
        <p:nvGraphicFramePr>
          <p:cNvPr id="208" name="Table 13"/>
          <p:cNvGraphicFramePr/>
          <p:nvPr/>
        </p:nvGraphicFramePr>
        <p:xfrm>
          <a:off x="15030720" y="3839040"/>
          <a:ext cx="11590200" cy="2742120"/>
        </p:xfrm>
        <a:graphic>
          <a:graphicData uri="http://schemas.openxmlformats.org/drawingml/2006/table">
            <a:tbl>
              <a:tblPr/>
              <a:tblGrid>
                <a:gridCol w="3690360">
                  <a:extLst>
                    <a:ext uri="{9D8B030D-6E8A-4147-A177-3AD203B41FA5}">
                      <a16:colId xmlns:a16="http://schemas.microsoft.com/office/drawing/2014/main" val="20000"/>
                    </a:ext>
                  </a:extLst>
                </a:gridCol>
                <a:gridCol w="7899840">
                  <a:extLst>
                    <a:ext uri="{9D8B030D-6E8A-4147-A177-3AD203B41FA5}">
                      <a16:colId xmlns:a16="http://schemas.microsoft.com/office/drawing/2014/main" val="20001"/>
                    </a:ext>
                  </a:extLst>
                </a:gridCol>
              </a:tblGrid>
              <a:tr h="495360">
                <a:tc>
                  <a:txBody>
                    <a:bodyPr/>
                    <a:lstStyle/>
                    <a:p>
                      <a:pPr>
                        <a:lnSpc>
                          <a:spcPct val="100000"/>
                        </a:lnSpc>
                      </a:pPr>
                      <a:r>
                        <a:rPr lang="fr-FR" sz="1800" b="0" strike="noStrike" spc="-1">
                          <a:solidFill>
                            <a:srgbClr val="000000"/>
                          </a:solidFill>
                          <a:uFill>
                            <a:solidFill>
                              <a:srgbClr val="FFFFFF"/>
                            </a:solidFill>
                          </a:uFill>
                          <a:latin typeface="Arial"/>
                          <a:ea typeface="DejaVu Sans"/>
                        </a:rPr>
                        <a:t>Coût prévisionnel des travaux</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pPr>
                      <a:r>
                        <a:rPr lang="fr-FR" sz="1800" b="0" strike="noStrike" spc="-1">
                          <a:solidFill>
                            <a:srgbClr val="000000"/>
                          </a:solidFill>
                          <a:uFill>
                            <a:solidFill>
                              <a:srgbClr val="FFFFFF"/>
                            </a:solidFill>
                          </a:uFill>
                          <a:latin typeface="Arial"/>
                          <a:ea typeface="DejaVu Sans"/>
                        </a:rPr>
                        <a:t>Pertinence de la solution au regard du coût des travaux</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0"/>
                  </a:ext>
                </a:extLst>
              </a:tr>
              <a:tr h="390600">
                <a:tc>
                  <a:txBody>
                    <a:bodyPr/>
                    <a:lstStyle/>
                    <a:p>
                      <a:pPr>
                        <a:lnSpc>
                          <a:spcPct val="100000"/>
                        </a:lnSpc>
                      </a:pPr>
                      <a:r>
                        <a:rPr lang="fr-FR" sz="1800" b="0" strike="noStrike" spc="-1">
                          <a:solidFill>
                            <a:srgbClr val="000000"/>
                          </a:solidFill>
                          <a:uFill>
                            <a:solidFill>
                              <a:srgbClr val="FFFFFF"/>
                            </a:solidFill>
                          </a:uFill>
                          <a:latin typeface="Arial"/>
                          <a:ea typeface="DejaVu Sans"/>
                        </a:rPr>
                        <a:t>Durée prévisionnelle des travaux</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pPr>
                      <a:r>
                        <a:rPr lang="fr-FR" sz="1800" b="0" strike="noStrike" spc="-1">
                          <a:solidFill>
                            <a:srgbClr val="000000"/>
                          </a:solidFill>
                          <a:uFill>
                            <a:solidFill>
                              <a:srgbClr val="FFFFFF"/>
                            </a:solidFill>
                          </a:uFill>
                          <a:latin typeface="Arial"/>
                          <a:ea typeface="DejaVu Sans"/>
                        </a:rPr>
                        <a:t>Pertinence de la solution au regard de la durée des travaux </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1"/>
                  </a:ext>
                </a:extLst>
              </a:tr>
              <a:tr h="390600">
                <a:tc>
                  <a:txBody>
                    <a:bodyPr/>
                    <a:lstStyle/>
                    <a:p>
                      <a:pPr>
                        <a:lnSpc>
                          <a:spcPct val="100000"/>
                        </a:lnSpc>
                      </a:pPr>
                      <a:r>
                        <a:rPr lang="fr-FR" sz="1800" b="0" strike="noStrike" spc="-1">
                          <a:solidFill>
                            <a:srgbClr val="000000"/>
                          </a:solidFill>
                          <a:uFill>
                            <a:solidFill>
                              <a:srgbClr val="FFFFFF"/>
                            </a:solidFill>
                          </a:uFill>
                          <a:latin typeface="Arial"/>
                          <a:ea typeface="DejaVu Sans"/>
                        </a:rPr>
                        <a:t>Durée de coupure du trafic</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pPr>
                      <a:r>
                        <a:rPr lang="fr-FR" sz="1800" b="0" strike="noStrike" spc="-1">
                          <a:solidFill>
                            <a:srgbClr val="000000"/>
                          </a:solidFill>
                          <a:uFill>
                            <a:solidFill>
                              <a:srgbClr val="FFFFFF"/>
                            </a:solidFill>
                          </a:uFill>
                          <a:latin typeface="Arial"/>
                          <a:ea typeface="DejaVu Sans"/>
                        </a:rPr>
                        <a:t>Scénario le moins pénalisant en terme de durée de coupure de la RD559</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2"/>
                  </a:ext>
                </a:extLst>
              </a:tr>
              <a:tr h="390600">
                <a:tc>
                  <a:txBody>
                    <a:bodyPr/>
                    <a:lstStyle/>
                    <a:p>
                      <a:pPr>
                        <a:lnSpc>
                          <a:spcPct val="100000"/>
                        </a:lnSpc>
                      </a:pPr>
                      <a:r>
                        <a:rPr lang="fr-FR" sz="1800" b="0" strike="noStrike" spc="-1">
                          <a:solidFill>
                            <a:srgbClr val="000000"/>
                          </a:solidFill>
                          <a:uFill>
                            <a:solidFill>
                              <a:srgbClr val="FFFFFF"/>
                            </a:solidFill>
                          </a:uFill>
                          <a:latin typeface="Arial"/>
                          <a:ea typeface="DejaVu Sans"/>
                        </a:rPr>
                        <a:t>Enjeux environnementaux</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pPr>
                      <a:r>
                        <a:rPr lang="fr-FR" sz="1800" b="0" strike="noStrike" spc="-1">
                          <a:solidFill>
                            <a:srgbClr val="000000"/>
                          </a:solidFill>
                          <a:uFill>
                            <a:solidFill>
                              <a:srgbClr val="FFFFFF"/>
                            </a:solidFill>
                          </a:uFill>
                          <a:latin typeface="Arial"/>
                          <a:ea typeface="DejaVu Sans"/>
                        </a:rPr>
                        <a:t>Pertinence de la solution au regard des emprises parcellaires impactées</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3"/>
                  </a:ext>
                </a:extLst>
              </a:tr>
              <a:tr h="684360">
                <a:tc>
                  <a:txBody>
                    <a:bodyPr/>
                    <a:lstStyle/>
                    <a:p>
                      <a:pPr>
                        <a:lnSpc>
                          <a:spcPct val="100000"/>
                        </a:lnSpc>
                      </a:pPr>
                      <a:r>
                        <a:rPr lang="fr-FR" sz="1800" b="0" strike="noStrike" spc="-1">
                          <a:solidFill>
                            <a:srgbClr val="000000"/>
                          </a:solidFill>
                          <a:uFill>
                            <a:solidFill>
                              <a:srgbClr val="FFFFFF"/>
                            </a:solidFill>
                          </a:uFill>
                          <a:latin typeface="Arial"/>
                          <a:ea typeface="DejaVu Sans"/>
                        </a:rPr>
                        <a:t>Contraintes hydrauliques</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pPr>
                      <a:r>
                        <a:rPr lang="fr-FR" sz="1800" b="0" strike="noStrike" spc="-1">
                          <a:solidFill>
                            <a:srgbClr val="000000"/>
                          </a:solidFill>
                          <a:uFill>
                            <a:solidFill>
                              <a:srgbClr val="FFFFFF"/>
                            </a:solidFill>
                          </a:uFill>
                          <a:latin typeface="Arial"/>
                          <a:ea typeface="DejaVu Sans"/>
                        </a:rPr>
                        <a:t>Pertinence de la solution au regard de l’écoulement des eaux en période de crue</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4"/>
                  </a:ext>
                </a:extLst>
              </a:tr>
              <a:tr h="390600">
                <a:tc>
                  <a:txBody>
                    <a:bodyPr/>
                    <a:lstStyle/>
                    <a:p>
                      <a:pPr>
                        <a:lnSpc>
                          <a:spcPct val="100000"/>
                        </a:lnSpc>
                      </a:pPr>
                      <a:r>
                        <a:rPr lang="fr-FR" sz="1800" b="0" strike="noStrike" spc="-1">
                          <a:solidFill>
                            <a:srgbClr val="000000"/>
                          </a:solidFill>
                          <a:uFill>
                            <a:solidFill>
                              <a:srgbClr val="FFFFFF"/>
                            </a:solidFill>
                          </a:uFill>
                          <a:latin typeface="Arial"/>
                          <a:ea typeface="DejaVu Sans"/>
                        </a:rPr>
                        <a:t>Organisation du chantier</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pPr>
                      <a:r>
                        <a:rPr lang="fr-FR" sz="1800" b="0" strike="noStrike" spc="-1">
                          <a:solidFill>
                            <a:srgbClr val="000000"/>
                          </a:solidFill>
                          <a:uFill>
                            <a:solidFill>
                              <a:srgbClr val="FFFFFF"/>
                            </a:solidFill>
                          </a:uFill>
                          <a:latin typeface="Arial"/>
                          <a:ea typeface="DejaVu Sans"/>
                        </a:rPr>
                        <a:t>Consistance des travaux à prévoir</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5"/>
                  </a:ext>
                </a:extLst>
              </a:tr>
            </a:tbl>
          </a:graphicData>
        </a:graphic>
      </p:graphicFrame>
      <p:sp>
        <p:nvSpPr>
          <p:cNvPr id="209" name="CustomShape 14"/>
          <p:cNvSpPr/>
          <p:nvPr/>
        </p:nvSpPr>
        <p:spPr>
          <a:xfrm>
            <a:off x="26740080" y="3731760"/>
            <a:ext cx="2409480" cy="3610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2000" b="1" strike="noStrike" spc="-1">
                <a:solidFill>
                  <a:srgbClr val="000000"/>
                </a:solidFill>
                <a:uFill>
                  <a:solidFill>
                    <a:srgbClr val="FFFFFF"/>
                  </a:solidFill>
                </a:uFill>
                <a:latin typeface="Arial"/>
                <a:ea typeface="DejaVu Sans"/>
              </a:rPr>
              <a:t>Échelle de pertinence </a:t>
            </a:r>
            <a:r>
              <a:rPr lang="fr-FR" sz="2000" b="1" strike="noStrike" spc="-1">
                <a:solidFill>
                  <a:srgbClr val="000000"/>
                </a:solidFill>
                <a:uFill>
                  <a:solidFill>
                    <a:srgbClr val="FFFFFF"/>
                  </a:solidFill>
                </a:uFill>
                <a:latin typeface="Calibri"/>
                <a:ea typeface="DejaVu Sans"/>
              </a:rPr>
              <a:t>:</a:t>
            </a:r>
            <a:endParaRPr lang="fr-FR" sz="1800" b="0" strike="noStrike" spc="-1">
              <a:solidFill>
                <a:srgbClr val="000000"/>
              </a:solidFill>
              <a:uFill>
                <a:solidFill>
                  <a:srgbClr val="FFFFFF"/>
                </a:solidFill>
              </a:uFill>
              <a:latin typeface="Arial"/>
            </a:endParaRPr>
          </a:p>
        </p:txBody>
      </p:sp>
      <p:sp>
        <p:nvSpPr>
          <p:cNvPr id="210" name="CustomShape 15"/>
          <p:cNvSpPr/>
          <p:nvPr/>
        </p:nvSpPr>
        <p:spPr>
          <a:xfrm>
            <a:off x="14832000" y="30888000"/>
            <a:ext cx="15325560" cy="3957840"/>
          </a:xfrm>
          <a:prstGeom prst="rect">
            <a:avLst/>
          </a:prstGeom>
          <a:solidFill>
            <a:srgbClr val="FFE699"/>
          </a:solidFill>
          <a:ln>
            <a:solidFill>
              <a:srgbClr val="FFE699"/>
            </a:solid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2700" b="1" strike="noStrike" spc="-1">
                <a:solidFill>
                  <a:srgbClr val="C00000"/>
                </a:solidFill>
                <a:uFill>
                  <a:solidFill>
                    <a:srgbClr val="FFFFFF"/>
                  </a:solidFill>
                </a:uFill>
                <a:latin typeface="Arial"/>
                <a:ea typeface="DejaVu Sans"/>
              </a:rPr>
              <a:t>Bien que le scénario 6 présente un avantage certain en permettant un maintien de la circulation sur la route littorale durant la quasi totalité du chantier, il apparaît qu’il induit des contraintes trop fortes vis-à-vis du milieu naturel, ce qui remet en cause sa faisabilité du point de vue de la réglementation environnementale.</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a:p>
            <a:pPr algn="just">
              <a:lnSpc>
                <a:spcPct val="100000"/>
              </a:lnSpc>
            </a:pPr>
            <a:r>
              <a:rPr lang="fr-FR" sz="2700" b="1" strike="noStrike" spc="-1">
                <a:solidFill>
                  <a:srgbClr val="C00000"/>
                </a:solidFill>
                <a:uFill>
                  <a:solidFill>
                    <a:srgbClr val="FFFFFF"/>
                  </a:solidFill>
                </a:uFill>
                <a:latin typeface="Arial"/>
                <a:ea typeface="DejaVu Sans"/>
              </a:rPr>
              <a:t>Aussi, d’un commun accord, le Département et la ville de Fréjus ont décidé de privilégier le scénario 1a.</a:t>
            </a:r>
            <a:endParaRPr lang="fr-FR" sz="1800" b="0" strike="noStrike" spc="-1">
              <a:solidFill>
                <a:srgbClr val="000000"/>
              </a:solidFill>
              <a:uFill>
                <a:solidFill>
                  <a:srgbClr val="FFFFFF"/>
                </a:solidFill>
              </a:uFill>
              <a:latin typeface="Arial"/>
            </a:endParaRPr>
          </a:p>
        </p:txBody>
      </p:sp>
      <p:pic>
        <p:nvPicPr>
          <p:cNvPr id="211" name="Image 3"/>
          <p:cNvPicPr/>
          <p:nvPr/>
        </p:nvPicPr>
        <p:blipFill>
          <a:blip r:embed="rId3"/>
          <a:stretch/>
        </p:blipFill>
        <p:spPr>
          <a:xfrm>
            <a:off x="18270000" y="7932960"/>
            <a:ext cx="5298120" cy="3047040"/>
          </a:xfrm>
          <a:prstGeom prst="rect">
            <a:avLst/>
          </a:prstGeom>
          <a:ln>
            <a:noFill/>
          </a:ln>
        </p:spPr>
      </p:pic>
      <p:pic>
        <p:nvPicPr>
          <p:cNvPr id="212" name="Image 4"/>
          <p:cNvPicPr/>
          <p:nvPr/>
        </p:nvPicPr>
        <p:blipFill>
          <a:blip r:embed="rId4"/>
          <a:srcRect l="5949"/>
          <a:stretch/>
        </p:blipFill>
        <p:spPr>
          <a:xfrm>
            <a:off x="24167160" y="7932960"/>
            <a:ext cx="5514120" cy="2968560"/>
          </a:xfrm>
          <a:prstGeom prst="rect">
            <a:avLst/>
          </a:prstGeom>
          <a:ln>
            <a:noFill/>
          </a:ln>
        </p:spPr>
      </p:pic>
      <p:graphicFrame>
        <p:nvGraphicFramePr>
          <p:cNvPr id="213" name="Table 16"/>
          <p:cNvGraphicFramePr/>
          <p:nvPr/>
        </p:nvGraphicFramePr>
        <p:xfrm>
          <a:off x="26809200" y="4322160"/>
          <a:ext cx="3001320" cy="2258640"/>
        </p:xfrm>
        <a:graphic>
          <a:graphicData uri="http://schemas.openxmlformats.org/drawingml/2006/table">
            <a:tbl>
              <a:tblPr/>
              <a:tblGrid>
                <a:gridCol w="3001320">
                  <a:extLst>
                    <a:ext uri="{9D8B030D-6E8A-4147-A177-3AD203B41FA5}">
                      <a16:colId xmlns:a16="http://schemas.microsoft.com/office/drawing/2014/main" val="20000"/>
                    </a:ext>
                  </a:extLst>
                </a:gridCol>
              </a:tblGrid>
              <a:tr h="625680">
                <a:tc>
                  <a:txBody>
                    <a:bodyPr/>
                    <a:lstStyle/>
                    <a:p>
                      <a:pPr>
                        <a:lnSpc>
                          <a:spcPct val="100000"/>
                        </a:lnSpc>
                      </a:pPr>
                      <a:r>
                        <a:rPr lang="fr-FR" sz="1800" b="1" strike="noStrike" spc="-1">
                          <a:solidFill>
                            <a:srgbClr val="000000"/>
                          </a:solidFill>
                          <a:uFill>
                            <a:solidFill>
                              <a:srgbClr val="FFFFFF"/>
                            </a:solidFill>
                          </a:uFill>
                          <a:latin typeface="Arial"/>
                          <a:ea typeface="DejaVu Sans"/>
                        </a:rPr>
                        <a:t>Très adaptée</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00B050"/>
                    </a:solidFill>
                  </a:tcPr>
                </a:tc>
                <a:extLst>
                  <a:ext uri="{0D108BD9-81ED-4DB2-BD59-A6C34878D82A}">
                    <a16:rowId xmlns:a16="http://schemas.microsoft.com/office/drawing/2014/main" val="10000"/>
                  </a:ext>
                </a:extLst>
              </a:tr>
              <a:tr h="440280">
                <a:tc>
                  <a:txBody>
                    <a:bodyPr/>
                    <a:lstStyle/>
                    <a:p>
                      <a:pPr>
                        <a:lnSpc>
                          <a:spcPct val="100000"/>
                        </a:lnSpc>
                      </a:pPr>
                      <a:r>
                        <a:rPr lang="fr-FR" sz="1800" b="1" strike="noStrike" spc="-1">
                          <a:solidFill>
                            <a:srgbClr val="000000"/>
                          </a:solidFill>
                          <a:uFill>
                            <a:solidFill>
                              <a:srgbClr val="FFFFFF"/>
                            </a:solidFill>
                          </a:uFill>
                          <a:latin typeface="Arial"/>
                          <a:ea typeface="DejaVu Sans"/>
                        </a:rPr>
                        <a:t>Adaptée</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92D050"/>
                    </a:solidFill>
                  </a:tcPr>
                </a:tc>
                <a:extLst>
                  <a:ext uri="{0D108BD9-81ED-4DB2-BD59-A6C34878D82A}">
                    <a16:rowId xmlns:a16="http://schemas.microsoft.com/office/drawing/2014/main" val="10001"/>
                  </a:ext>
                </a:extLst>
              </a:tr>
              <a:tr h="582480">
                <a:tc>
                  <a:txBody>
                    <a:bodyPr/>
                    <a:lstStyle/>
                    <a:p>
                      <a:pPr>
                        <a:lnSpc>
                          <a:spcPct val="100000"/>
                        </a:lnSpc>
                      </a:pPr>
                      <a:r>
                        <a:rPr lang="fr-FR" sz="1800" b="1" strike="noStrike" spc="-1">
                          <a:solidFill>
                            <a:srgbClr val="000000"/>
                          </a:solidFill>
                          <a:uFill>
                            <a:solidFill>
                              <a:srgbClr val="FFFFFF"/>
                            </a:solidFill>
                          </a:uFill>
                          <a:latin typeface="Arial"/>
                          <a:ea typeface="DejaVu Sans"/>
                        </a:rPr>
                        <a:t>Peu adaptée</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C000"/>
                    </a:solidFill>
                  </a:tcPr>
                </a:tc>
                <a:extLst>
                  <a:ext uri="{0D108BD9-81ED-4DB2-BD59-A6C34878D82A}">
                    <a16:rowId xmlns:a16="http://schemas.microsoft.com/office/drawing/2014/main" val="10002"/>
                  </a:ext>
                </a:extLst>
              </a:tr>
              <a:tr h="610200">
                <a:tc>
                  <a:txBody>
                    <a:bodyPr/>
                    <a:lstStyle/>
                    <a:p>
                      <a:pPr>
                        <a:lnSpc>
                          <a:spcPct val="100000"/>
                        </a:lnSpc>
                      </a:pPr>
                      <a:r>
                        <a:rPr lang="fr-FR" sz="1800" b="1" strike="noStrike" spc="-1">
                          <a:solidFill>
                            <a:srgbClr val="000000"/>
                          </a:solidFill>
                          <a:uFill>
                            <a:solidFill>
                              <a:srgbClr val="FFFFFF"/>
                            </a:solidFill>
                          </a:uFill>
                          <a:latin typeface="Arial"/>
                          <a:ea typeface="DejaVu Sans"/>
                        </a:rPr>
                        <a:t>Pas adaptée</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0000"/>
                    </a:solidFill>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Image 17"/>
          <p:cNvPicPr/>
          <p:nvPr/>
        </p:nvPicPr>
        <p:blipFill>
          <a:blip r:embed="rId2"/>
          <a:stretch/>
        </p:blipFill>
        <p:spPr>
          <a:xfrm>
            <a:off x="7750080" y="32235480"/>
            <a:ext cx="6573600" cy="3558960"/>
          </a:xfrm>
          <a:prstGeom prst="rect">
            <a:avLst/>
          </a:prstGeom>
          <a:ln>
            <a:solidFill>
              <a:schemeClr val="tx1"/>
            </a:solidFill>
          </a:ln>
        </p:spPr>
      </p:pic>
      <p:sp>
        <p:nvSpPr>
          <p:cNvPr id="215" name="CustomShape 1"/>
          <p:cNvSpPr/>
          <p:nvPr/>
        </p:nvSpPr>
        <p:spPr>
          <a:xfrm>
            <a:off x="22579560" y="22910520"/>
            <a:ext cx="302040" cy="300240"/>
          </a:xfrm>
          <a:prstGeom prst="ellipse">
            <a:avLst/>
          </a:prstGeom>
          <a:solidFill>
            <a:srgbClr val="FFD966"/>
          </a:solidFill>
          <a:ln w="38160">
            <a:solidFill>
              <a:srgbClr val="BF9000"/>
            </a:solidFill>
            <a:miter/>
          </a:ln>
        </p:spPr>
        <p:style>
          <a:lnRef idx="0">
            <a:scrgbClr r="0" g="0" b="0"/>
          </a:lnRef>
          <a:fillRef idx="0">
            <a:scrgbClr r="0" g="0" b="0"/>
          </a:fillRef>
          <a:effectRef idx="0">
            <a:scrgbClr r="0" g="0" b="0"/>
          </a:effectRef>
          <a:fontRef idx="minor"/>
        </p:style>
      </p:sp>
      <p:sp>
        <p:nvSpPr>
          <p:cNvPr id="216" name="CustomShape 2"/>
          <p:cNvSpPr/>
          <p:nvPr/>
        </p:nvSpPr>
        <p:spPr>
          <a:xfrm>
            <a:off x="22088160" y="19266240"/>
            <a:ext cx="254520" cy="288720"/>
          </a:xfrm>
          <a:prstGeom prst="ellipse">
            <a:avLst/>
          </a:prstGeom>
          <a:solidFill>
            <a:srgbClr val="FFD966"/>
          </a:solidFill>
          <a:ln w="38160">
            <a:solidFill>
              <a:srgbClr val="BF9000"/>
            </a:solidFill>
            <a:miter/>
          </a:ln>
        </p:spPr>
        <p:style>
          <a:lnRef idx="0">
            <a:scrgbClr r="0" g="0" b="0"/>
          </a:lnRef>
          <a:fillRef idx="0">
            <a:scrgbClr r="0" g="0" b="0"/>
          </a:fillRef>
          <a:effectRef idx="0">
            <a:scrgbClr r="0" g="0" b="0"/>
          </a:effectRef>
          <a:fontRef idx="minor"/>
        </p:style>
      </p:sp>
      <p:sp>
        <p:nvSpPr>
          <p:cNvPr id="217" name="CustomShape 3"/>
          <p:cNvSpPr/>
          <p:nvPr/>
        </p:nvSpPr>
        <p:spPr>
          <a:xfrm>
            <a:off x="21626280" y="19266240"/>
            <a:ext cx="254520" cy="288720"/>
          </a:xfrm>
          <a:prstGeom prst="ellipse">
            <a:avLst/>
          </a:prstGeom>
          <a:solidFill>
            <a:srgbClr val="FFD966"/>
          </a:solidFill>
          <a:ln w="38160">
            <a:solidFill>
              <a:srgbClr val="BF9000"/>
            </a:solidFill>
            <a:miter/>
          </a:ln>
        </p:spPr>
        <p:style>
          <a:lnRef idx="0">
            <a:scrgbClr r="0" g="0" b="0"/>
          </a:lnRef>
          <a:fillRef idx="0">
            <a:scrgbClr r="0" g="0" b="0"/>
          </a:fillRef>
          <a:effectRef idx="0">
            <a:scrgbClr r="0" g="0" b="0"/>
          </a:effectRef>
          <a:fontRef idx="minor"/>
        </p:style>
      </p:sp>
      <p:sp>
        <p:nvSpPr>
          <p:cNvPr id="218" name="CustomShape 4"/>
          <p:cNvSpPr/>
          <p:nvPr/>
        </p:nvSpPr>
        <p:spPr>
          <a:xfrm>
            <a:off x="22885920" y="11087400"/>
            <a:ext cx="288000" cy="317160"/>
          </a:xfrm>
          <a:prstGeom prst="ellipse">
            <a:avLst/>
          </a:prstGeom>
          <a:solidFill>
            <a:srgbClr val="FFD966"/>
          </a:solidFill>
          <a:ln w="38160">
            <a:solidFill>
              <a:srgbClr val="BF9000"/>
            </a:solidFill>
            <a:miter/>
          </a:ln>
        </p:spPr>
        <p:style>
          <a:lnRef idx="0">
            <a:scrgbClr r="0" g="0" b="0"/>
          </a:lnRef>
          <a:fillRef idx="0">
            <a:scrgbClr r="0" g="0" b="0"/>
          </a:fillRef>
          <a:effectRef idx="0">
            <a:scrgbClr r="0" g="0" b="0"/>
          </a:effectRef>
          <a:fontRef idx="minor"/>
        </p:style>
      </p:sp>
      <p:sp>
        <p:nvSpPr>
          <p:cNvPr id="219" name="CustomShape 5"/>
          <p:cNvSpPr/>
          <p:nvPr/>
        </p:nvSpPr>
        <p:spPr>
          <a:xfrm>
            <a:off x="22352400" y="11078760"/>
            <a:ext cx="288000" cy="317160"/>
          </a:xfrm>
          <a:prstGeom prst="ellipse">
            <a:avLst/>
          </a:prstGeom>
          <a:solidFill>
            <a:srgbClr val="FFD966"/>
          </a:solidFill>
          <a:ln w="38160">
            <a:solidFill>
              <a:srgbClr val="BF9000"/>
            </a:solidFill>
            <a:miter/>
          </a:ln>
        </p:spPr>
        <p:style>
          <a:lnRef idx="0">
            <a:scrgbClr r="0" g="0" b="0"/>
          </a:lnRef>
          <a:fillRef idx="0">
            <a:scrgbClr r="0" g="0" b="0"/>
          </a:fillRef>
          <a:effectRef idx="0">
            <a:scrgbClr r="0" g="0" b="0"/>
          </a:effectRef>
          <a:fontRef idx="minor"/>
        </p:style>
      </p:sp>
      <p:sp>
        <p:nvSpPr>
          <p:cNvPr id="220" name="CustomShape 6"/>
          <p:cNvSpPr/>
          <p:nvPr/>
        </p:nvSpPr>
        <p:spPr>
          <a:xfrm>
            <a:off x="15228720" y="22143720"/>
            <a:ext cx="344880" cy="365760"/>
          </a:xfrm>
          <a:prstGeom prst="ellipse">
            <a:avLst/>
          </a:prstGeom>
          <a:solidFill>
            <a:srgbClr val="FFD966"/>
          </a:solidFill>
          <a:ln w="38160">
            <a:solidFill>
              <a:srgbClr val="BF9000"/>
            </a:solidFill>
            <a:miter/>
          </a:ln>
        </p:spPr>
        <p:style>
          <a:lnRef idx="0">
            <a:scrgbClr r="0" g="0" b="0"/>
          </a:lnRef>
          <a:fillRef idx="0">
            <a:scrgbClr r="0" g="0" b="0"/>
          </a:fillRef>
          <a:effectRef idx="0">
            <a:scrgbClr r="0" g="0" b="0"/>
          </a:effectRef>
          <a:fontRef idx="minor"/>
        </p:style>
      </p:sp>
      <p:sp>
        <p:nvSpPr>
          <p:cNvPr id="221" name="CustomShape 7"/>
          <p:cNvSpPr/>
          <p:nvPr/>
        </p:nvSpPr>
        <p:spPr>
          <a:xfrm>
            <a:off x="15285720" y="16939800"/>
            <a:ext cx="344880" cy="365760"/>
          </a:xfrm>
          <a:prstGeom prst="ellipse">
            <a:avLst/>
          </a:prstGeom>
          <a:solidFill>
            <a:srgbClr val="FFD966"/>
          </a:solidFill>
          <a:ln w="38160">
            <a:solidFill>
              <a:srgbClr val="BF9000"/>
            </a:solidFill>
            <a:miter/>
          </a:ln>
        </p:spPr>
        <p:style>
          <a:lnRef idx="0">
            <a:scrgbClr r="0" g="0" b="0"/>
          </a:lnRef>
          <a:fillRef idx="0">
            <a:scrgbClr r="0" g="0" b="0"/>
          </a:fillRef>
          <a:effectRef idx="0">
            <a:scrgbClr r="0" g="0" b="0"/>
          </a:effectRef>
          <a:fontRef idx="minor"/>
        </p:style>
      </p:sp>
      <p:sp>
        <p:nvSpPr>
          <p:cNvPr id="222" name="CustomShape 8"/>
          <p:cNvSpPr/>
          <p:nvPr/>
        </p:nvSpPr>
        <p:spPr>
          <a:xfrm>
            <a:off x="15816960" y="16960800"/>
            <a:ext cx="396000" cy="360360"/>
          </a:xfrm>
          <a:prstGeom prst="ellipse">
            <a:avLst/>
          </a:prstGeom>
          <a:solidFill>
            <a:srgbClr val="FFD966"/>
          </a:solidFill>
          <a:ln w="38160">
            <a:solidFill>
              <a:srgbClr val="BF9000"/>
            </a:solidFill>
            <a:miter/>
          </a:ln>
        </p:spPr>
        <p:style>
          <a:lnRef idx="0">
            <a:scrgbClr r="0" g="0" b="0"/>
          </a:lnRef>
          <a:fillRef idx="0">
            <a:scrgbClr r="0" g="0" b="0"/>
          </a:fillRef>
          <a:effectRef idx="0">
            <a:scrgbClr r="0" g="0" b="0"/>
          </a:effectRef>
          <a:fontRef idx="minor"/>
        </p:style>
      </p:sp>
      <p:sp>
        <p:nvSpPr>
          <p:cNvPr id="223" name="CustomShape 9"/>
          <p:cNvSpPr/>
          <p:nvPr/>
        </p:nvSpPr>
        <p:spPr>
          <a:xfrm>
            <a:off x="15257520" y="12991553"/>
            <a:ext cx="396000" cy="360360"/>
          </a:xfrm>
          <a:prstGeom prst="ellipse">
            <a:avLst/>
          </a:prstGeom>
          <a:solidFill>
            <a:srgbClr val="FFD966"/>
          </a:solidFill>
          <a:ln w="38160">
            <a:solidFill>
              <a:srgbClr val="BF9000"/>
            </a:solidFill>
            <a:miter/>
          </a:ln>
        </p:spPr>
        <p:style>
          <a:lnRef idx="0">
            <a:scrgbClr r="0" g="0" b="0"/>
          </a:lnRef>
          <a:fillRef idx="0">
            <a:scrgbClr r="0" g="0" b="0"/>
          </a:fillRef>
          <a:effectRef idx="0">
            <a:scrgbClr r="0" g="0" b="0"/>
          </a:effectRef>
          <a:fontRef idx="minor"/>
        </p:style>
      </p:sp>
      <p:sp>
        <p:nvSpPr>
          <p:cNvPr id="224" name="CustomShape 10"/>
          <p:cNvSpPr/>
          <p:nvPr/>
        </p:nvSpPr>
        <p:spPr>
          <a:xfrm>
            <a:off x="15229320" y="10431826"/>
            <a:ext cx="345960" cy="392400"/>
          </a:xfrm>
          <a:prstGeom prst="ellipse">
            <a:avLst/>
          </a:prstGeom>
          <a:solidFill>
            <a:srgbClr val="FFD966"/>
          </a:solidFill>
          <a:ln w="38160">
            <a:solidFill>
              <a:srgbClr val="BF9000"/>
            </a:solidFill>
            <a:miter/>
          </a:ln>
        </p:spPr>
        <p:style>
          <a:lnRef idx="0">
            <a:scrgbClr r="0" g="0" b="0"/>
          </a:lnRef>
          <a:fillRef idx="0">
            <a:scrgbClr r="0" g="0" b="0"/>
          </a:fillRef>
          <a:effectRef idx="0">
            <a:scrgbClr r="0" g="0" b="0"/>
          </a:effectRef>
          <a:fontRef idx="minor"/>
        </p:style>
      </p:sp>
      <p:sp>
        <p:nvSpPr>
          <p:cNvPr id="225" name="CustomShape 11"/>
          <p:cNvSpPr/>
          <p:nvPr/>
        </p:nvSpPr>
        <p:spPr>
          <a:xfrm>
            <a:off x="7933680" y="21919800"/>
            <a:ext cx="337320" cy="305280"/>
          </a:xfrm>
          <a:prstGeom prst="ellipse">
            <a:avLst/>
          </a:prstGeom>
          <a:solidFill>
            <a:srgbClr val="BDD7EE"/>
          </a:solidFill>
          <a:ln w="28440">
            <a:noFill/>
          </a:ln>
        </p:spPr>
        <p:style>
          <a:lnRef idx="0">
            <a:scrgbClr r="0" g="0" b="0"/>
          </a:lnRef>
          <a:fillRef idx="0">
            <a:scrgbClr r="0" g="0" b="0"/>
          </a:fillRef>
          <a:effectRef idx="0">
            <a:scrgbClr r="0" g="0" b="0"/>
          </a:effectRef>
          <a:fontRef idx="minor"/>
        </p:style>
      </p:sp>
      <p:sp>
        <p:nvSpPr>
          <p:cNvPr id="226" name="CustomShape 12"/>
          <p:cNvSpPr/>
          <p:nvPr/>
        </p:nvSpPr>
        <p:spPr>
          <a:xfrm>
            <a:off x="7114200" y="21862800"/>
            <a:ext cx="325800" cy="324360"/>
          </a:xfrm>
          <a:prstGeom prst="ellipse">
            <a:avLst/>
          </a:prstGeom>
          <a:solidFill>
            <a:srgbClr val="BDD7EE"/>
          </a:solidFill>
          <a:ln w="28440">
            <a:noFill/>
          </a:ln>
        </p:spPr>
        <p:style>
          <a:lnRef idx="0">
            <a:scrgbClr r="0" g="0" b="0"/>
          </a:lnRef>
          <a:fillRef idx="0">
            <a:scrgbClr r="0" g="0" b="0"/>
          </a:fillRef>
          <a:effectRef idx="0">
            <a:scrgbClr r="0" g="0" b="0"/>
          </a:effectRef>
          <a:fontRef idx="minor"/>
        </p:style>
      </p:sp>
      <p:sp>
        <p:nvSpPr>
          <p:cNvPr id="227" name="CustomShape 13"/>
          <p:cNvSpPr/>
          <p:nvPr/>
        </p:nvSpPr>
        <p:spPr>
          <a:xfrm>
            <a:off x="7728120" y="16439040"/>
            <a:ext cx="266040" cy="288000"/>
          </a:xfrm>
          <a:prstGeom prst="ellipse">
            <a:avLst/>
          </a:prstGeom>
          <a:solidFill>
            <a:srgbClr val="BDD7EE"/>
          </a:solidFill>
          <a:ln w="28440">
            <a:noFill/>
          </a:ln>
        </p:spPr>
        <p:style>
          <a:lnRef idx="0">
            <a:scrgbClr r="0" g="0" b="0"/>
          </a:lnRef>
          <a:fillRef idx="0">
            <a:scrgbClr r="0" g="0" b="0"/>
          </a:fillRef>
          <a:effectRef idx="0">
            <a:scrgbClr r="0" g="0" b="0"/>
          </a:effectRef>
          <a:fontRef idx="minor"/>
        </p:style>
      </p:sp>
      <p:sp>
        <p:nvSpPr>
          <p:cNvPr id="228" name="CustomShape 14"/>
          <p:cNvSpPr/>
          <p:nvPr/>
        </p:nvSpPr>
        <p:spPr>
          <a:xfrm>
            <a:off x="7234560" y="16423560"/>
            <a:ext cx="266040" cy="288000"/>
          </a:xfrm>
          <a:prstGeom prst="ellipse">
            <a:avLst/>
          </a:prstGeom>
          <a:solidFill>
            <a:srgbClr val="BDD7EE"/>
          </a:solidFill>
          <a:ln w="28440">
            <a:noFill/>
          </a:ln>
        </p:spPr>
        <p:style>
          <a:lnRef idx="0">
            <a:scrgbClr r="0" g="0" b="0"/>
          </a:lnRef>
          <a:fillRef idx="0">
            <a:scrgbClr r="0" g="0" b="0"/>
          </a:fillRef>
          <a:effectRef idx="0">
            <a:scrgbClr r="0" g="0" b="0"/>
          </a:effectRef>
          <a:fontRef idx="minor"/>
        </p:style>
      </p:sp>
      <p:sp>
        <p:nvSpPr>
          <p:cNvPr id="229" name="CustomShape 15"/>
          <p:cNvSpPr/>
          <p:nvPr/>
        </p:nvSpPr>
        <p:spPr>
          <a:xfrm>
            <a:off x="6988680" y="11326680"/>
            <a:ext cx="262440" cy="240840"/>
          </a:xfrm>
          <a:prstGeom prst="ellipse">
            <a:avLst/>
          </a:prstGeom>
          <a:solidFill>
            <a:srgbClr val="BDD7EE"/>
          </a:solidFill>
          <a:ln w="19080">
            <a:noFill/>
          </a:ln>
        </p:spPr>
        <p:style>
          <a:lnRef idx="0">
            <a:scrgbClr r="0" g="0" b="0"/>
          </a:lnRef>
          <a:fillRef idx="0">
            <a:scrgbClr r="0" g="0" b="0"/>
          </a:fillRef>
          <a:effectRef idx="0">
            <a:scrgbClr r="0" g="0" b="0"/>
          </a:effectRef>
          <a:fontRef idx="minor"/>
        </p:style>
      </p:sp>
      <p:sp>
        <p:nvSpPr>
          <p:cNvPr id="230" name="CustomShape 16"/>
          <p:cNvSpPr/>
          <p:nvPr/>
        </p:nvSpPr>
        <p:spPr>
          <a:xfrm>
            <a:off x="7465680" y="11326680"/>
            <a:ext cx="262440" cy="240840"/>
          </a:xfrm>
          <a:prstGeom prst="ellipse">
            <a:avLst/>
          </a:prstGeom>
          <a:solidFill>
            <a:srgbClr val="BDD7EE"/>
          </a:solidFill>
          <a:ln w="19080">
            <a:noFill/>
          </a:ln>
        </p:spPr>
        <p:style>
          <a:lnRef idx="0">
            <a:scrgbClr r="0" g="0" b="0"/>
          </a:lnRef>
          <a:fillRef idx="0">
            <a:scrgbClr r="0" g="0" b="0"/>
          </a:fillRef>
          <a:effectRef idx="0">
            <a:scrgbClr r="0" g="0" b="0"/>
          </a:effectRef>
          <a:fontRef idx="minor"/>
        </p:style>
      </p:sp>
      <p:sp>
        <p:nvSpPr>
          <p:cNvPr id="231" name="CustomShape 17"/>
          <p:cNvSpPr/>
          <p:nvPr/>
        </p:nvSpPr>
        <p:spPr>
          <a:xfrm>
            <a:off x="756360" y="22586040"/>
            <a:ext cx="262440" cy="240840"/>
          </a:xfrm>
          <a:prstGeom prst="ellipse">
            <a:avLst/>
          </a:prstGeom>
          <a:solidFill>
            <a:srgbClr val="BDD7EE"/>
          </a:solidFill>
          <a:ln w="19080">
            <a:noFill/>
          </a:ln>
        </p:spPr>
        <p:style>
          <a:lnRef idx="0">
            <a:scrgbClr r="0" g="0" b="0"/>
          </a:lnRef>
          <a:fillRef idx="0">
            <a:scrgbClr r="0" g="0" b="0"/>
          </a:fillRef>
          <a:effectRef idx="0">
            <a:scrgbClr r="0" g="0" b="0"/>
          </a:effectRef>
          <a:fontRef idx="minor"/>
        </p:style>
      </p:sp>
      <p:sp>
        <p:nvSpPr>
          <p:cNvPr id="232" name="CustomShape 18"/>
          <p:cNvSpPr/>
          <p:nvPr/>
        </p:nvSpPr>
        <p:spPr>
          <a:xfrm>
            <a:off x="684180" y="17614801"/>
            <a:ext cx="262440" cy="240840"/>
          </a:xfrm>
          <a:prstGeom prst="ellipse">
            <a:avLst/>
          </a:prstGeom>
          <a:solidFill>
            <a:srgbClr val="BDD7EE"/>
          </a:solidFill>
          <a:ln w="19080">
            <a:noFill/>
          </a:ln>
        </p:spPr>
        <p:style>
          <a:lnRef idx="0">
            <a:scrgbClr r="0" g="0" b="0"/>
          </a:lnRef>
          <a:fillRef idx="0">
            <a:scrgbClr r="0" g="0" b="0"/>
          </a:fillRef>
          <a:effectRef idx="0">
            <a:scrgbClr r="0" g="0" b="0"/>
          </a:effectRef>
          <a:fontRef idx="minor"/>
        </p:style>
      </p:sp>
      <p:sp>
        <p:nvSpPr>
          <p:cNvPr id="233" name="CustomShape 19"/>
          <p:cNvSpPr/>
          <p:nvPr/>
        </p:nvSpPr>
        <p:spPr>
          <a:xfrm>
            <a:off x="1229940" y="17614801"/>
            <a:ext cx="262440" cy="240840"/>
          </a:xfrm>
          <a:prstGeom prst="ellipse">
            <a:avLst/>
          </a:prstGeom>
          <a:solidFill>
            <a:srgbClr val="BDD7EE"/>
          </a:solidFill>
          <a:ln w="19080">
            <a:noFill/>
          </a:ln>
        </p:spPr>
        <p:style>
          <a:lnRef idx="0">
            <a:scrgbClr r="0" g="0" b="0"/>
          </a:lnRef>
          <a:fillRef idx="0">
            <a:scrgbClr r="0" g="0" b="0"/>
          </a:fillRef>
          <a:effectRef idx="0">
            <a:scrgbClr r="0" g="0" b="0"/>
          </a:effectRef>
          <a:fontRef idx="minor"/>
        </p:style>
      </p:sp>
      <p:sp>
        <p:nvSpPr>
          <p:cNvPr id="234" name="CustomShape 20"/>
          <p:cNvSpPr/>
          <p:nvPr/>
        </p:nvSpPr>
        <p:spPr>
          <a:xfrm>
            <a:off x="715320" y="13509540"/>
            <a:ext cx="262440" cy="240840"/>
          </a:xfrm>
          <a:prstGeom prst="ellipse">
            <a:avLst/>
          </a:prstGeom>
          <a:solidFill>
            <a:srgbClr val="BDD7EE"/>
          </a:solidFill>
          <a:ln w="19080">
            <a:noFill/>
          </a:ln>
        </p:spPr>
        <p:style>
          <a:lnRef idx="0">
            <a:scrgbClr r="0" g="0" b="0"/>
          </a:lnRef>
          <a:fillRef idx="0">
            <a:scrgbClr r="0" g="0" b="0"/>
          </a:fillRef>
          <a:effectRef idx="0">
            <a:scrgbClr r="0" g="0" b="0"/>
          </a:effectRef>
          <a:fontRef idx="minor"/>
        </p:style>
      </p:sp>
      <p:sp>
        <p:nvSpPr>
          <p:cNvPr id="235" name="CustomShape 21"/>
          <p:cNvSpPr/>
          <p:nvPr/>
        </p:nvSpPr>
        <p:spPr>
          <a:xfrm>
            <a:off x="697320" y="10656900"/>
            <a:ext cx="262440" cy="240840"/>
          </a:xfrm>
          <a:prstGeom prst="ellipse">
            <a:avLst/>
          </a:prstGeom>
          <a:solidFill>
            <a:srgbClr val="BDD7EE"/>
          </a:solidFill>
          <a:ln w="19080">
            <a:noFill/>
          </a:ln>
        </p:spPr>
        <p:style>
          <a:lnRef idx="0">
            <a:scrgbClr r="0" g="0" b="0"/>
          </a:lnRef>
          <a:fillRef idx="0">
            <a:scrgbClr r="0" g="0" b="0"/>
          </a:fillRef>
          <a:effectRef idx="0">
            <a:scrgbClr r="0" g="0" b="0"/>
          </a:effectRef>
          <a:fontRef idx="minor"/>
        </p:style>
      </p:sp>
      <p:sp>
        <p:nvSpPr>
          <p:cNvPr id="236" name="CustomShape 22"/>
          <p:cNvSpPr/>
          <p:nvPr/>
        </p:nvSpPr>
        <p:spPr>
          <a:xfrm>
            <a:off x="627480" y="10580358"/>
            <a:ext cx="10261800" cy="27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0" strike="noStrike" spc="-1" dirty="0">
                <a:solidFill>
                  <a:srgbClr val="000000"/>
                </a:solidFill>
                <a:uFill>
                  <a:solidFill>
                    <a:srgbClr val="FFFFFF"/>
                  </a:solidFill>
                </a:uFill>
                <a:latin typeface="Calibri"/>
                <a:ea typeface="DejaVu Sans"/>
              </a:rPr>
              <a:t> </a:t>
            </a:r>
            <a:r>
              <a:rPr lang="fr-FR" sz="1800" b="1" strike="noStrike" spc="-1" dirty="0">
                <a:solidFill>
                  <a:srgbClr val="000000"/>
                </a:solidFill>
                <a:uFill>
                  <a:solidFill>
                    <a:srgbClr val="FFFFFF"/>
                  </a:solidFill>
                </a:uFill>
                <a:latin typeface="Calibri"/>
                <a:ea typeface="DejaVu Sans"/>
              </a:rPr>
              <a:t>1</a:t>
            </a:r>
            <a:r>
              <a:rPr lang="fr-FR" sz="1800" b="0" strike="noStrike" spc="-1" dirty="0">
                <a:solidFill>
                  <a:srgbClr val="000000"/>
                </a:solidFill>
                <a:uFill>
                  <a:solidFill>
                    <a:srgbClr val="FFFFFF"/>
                  </a:solidFill>
                </a:uFill>
                <a:latin typeface="Calibri"/>
                <a:ea typeface="DejaVu Sans"/>
              </a:rPr>
              <a:t>  </a:t>
            </a:r>
            <a:r>
              <a:rPr lang="fr-FR" sz="1800" b="0" strike="noStrike" spc="-1" dirty="0">
                <a:solidFill>
                  <a:srgbClr val="000000"/>
                </a:solidFill>
                <a:uFill>
                  <a:solidFill>
                    <a:srgbClr val="FFFFFF"/>
                  </a:solidFill>
                </a:uFill>
                <a:latin typeface="Arial"/>
                <a:ea typeface="DejaVu Sans"/>
              </a:rPr>
              <a:t>Aire d’installation des travaux : située au niveau du parking au Nord de l’ouvrage existant</a:t>
            </a:r>
            <a:endParaRPr lang="fr-FR" sz="1800" b="0" strike="noStrike" spc="-1" dirty="0">
              <a:solidFill>
                <a:srgbClr val="000000"/>
              </a:solidFill>
              <a:uFill>
                <a:solidFill>
                  <a:srgbClr val="FFFFFF"/>
                </a:solidFill>
              </a:uFill>
              <a:latin typeface="Arial"/>
            </a:endParaRPr>
          </a:p>
        </p:txBody>
      </p:sp>
      <p:sp>
        <p:nvSpPr>
          <p:cNvPr id="237" name="CustomShape 23"/>
          <p:cNvSpPr/>
          <p:nvPr/>
        </p:nvSpPr>
        <p:spPr>
          <a:xfrm>
            <a:off x="574920" y="389160"/>
            <a:ext cx="29389320" cy="1549800"/>
          </a:xfrm>
          <a:prstGeom prst="rect">
            <a:avLst/>
          </a:prstGeom>
          <a:solidFill>
            <a:srgbClr val="C5E0B4"/>
          </a:solidFill>
          <a:ln>
            <a:solidFill>
              <a:srgbClr val="C5E0B4"/>
            </a:solidFill>
          </a:ln>
        </p:spPr>
        <p:style>
          <a:lnRef idx="0">
            <a:scrgbClr r="0" g="0" b="0"/>
          </a:lnRef>
          <a:fillRef idx="0">
            <a:scrgbClr r="0" g="0" b="0"/>
          </a:fillRef>
          <a:effectRef idx="0">
            <a:scrgbClr r="0" g="0" b="0"/>
          </a:effectRef>
          <a:fontRef idx="minor"/>
        </p:style>
        <p:txBody>
          <a:bodyPr lIns="90000" tIns="45000" rIns="324000" bIns="45000"/>
          <a:lstStyle/>
          <a:p>
            <a:pPr algn="ctr">
              <a:lnSpc>
                <a:spcPct val="100000"/>
              </a:lnSpc>
            </a:pPr>
            <a:r>
              <a:rPr lang="fr-FR" sz="9600" b="1" strike="noStrike" spc="-1">
                <a:solidFill>
                  <a:srgbClr val="000000"/>
                </a:solidFill>
                <a:uFill>
                  <a:solidFill>
                    <a:srgbClr val="FFFFFF"/>
                  </a:solidFill>
                </a:uFill>
                <a:latin typeface="Calibri"/>
                <a:ea typeface="Calibri"/>
              </a:rPr>
              <a:t>  </a:t>
            </a:r>
            <a:r>
              <a:rPr lang="fr-FR" sz="9200" b="1" strike="noStrike" spc="-1">
                <a:solidFill>
                  <a:srgbClr val="000000"/>
                </a:solidFill>
                <a:uFill>
                  <a:solidFill>
                    <a:srgbClr val="FFFFFF"/>
                  </a:solidFill>
                </a:uFill>
                <a:latin typeface="Calibri"/>
                <a:ea typeface="Calibri"/>
              </a:rPr>
              <a:t>LES VARIANTES DU SCÉNARIO RETENU</a:t>
            </a:r>
            <a:endParaRPr lang="fr-FR" sz="1800" b="0" strike="noStrike" spc="-1">
              <a:solidFill>
                <a:srgbClr val="000000"/>
              </a:solidFill>
              <a:uFill>
                <a:solidFill>
                  <a:srgbClr val="FFFFFF"/>
                </a:solidFill>
              </a:uFill>
              <a:latin typeface="Arial"/>
            </a:endParaRPr>
          </a:p>
        </p:txBody>
      </p:sp>
      <p:sp>
        <p:nvSpPr>
          <p:cNvPr id="238" name="CustomShape 24"/>
          <p:cNvSpPr/>
          <p:nvPr/>
        </p:nvSpPr>
        <p:spPr>
          <a:xfrm>
            <a:off x="623160" y="3023640"/>
            <a:ext cx="13769640" cy="902880"/>
          </a:xfrm>
          <a:prstGeom prst="rect">
            <a:avLst/>
          </a:prstGeom>
          <a:solidFill>
            <a:srgbClr val="A9D18E"/>
          </a:solidFill>
          <a:ln w="76320">
            <a:solidFill>
              <a:srgbClr val="A9D18E"/>
            </a:solidFill>
            <a:miter/>
          </a:ln>
        </p:spPr>
        <p:style>
          <a:lnRef idx="0">
            <a:scrgbClr r="0" g="0" b="0"/>
          </a:lnRef>
          <a:fillRef idx="0">
            <a:scrgbClr r="0" g="0" b="0"/>
          </a:fillRef>
          <a:effectRef idx="0">
            <a:scrgbClr r="0" g="0" b="0"/>
          </a:effectRef>
          <a:fontRef idx="minor"/>
        </p:style>
        <p:txBody>
          <a:bodyPr lIns="288000" tIns="45000" rIns="288000" bIns="45000" anchor="ctr"/>
          <a:lstStyle/>
          <a:p>
            <a:pPr>
              <a:lnSpc>
                <a:spcPct val="100000"/>
              </a:lnSpc>
            </a:pPr>
            <a:r>
              <a:rPr lang="fr-FR" sz="3200" b="1" strike="noStrike" spc="-1">
                <a:solidFill>
                  <a:srgbClr val="000000"/>
                </a:solidFill>
                <a:uFill>
                  <a:solidFill>
                    <a:srgbClr val="FFFFFF"/>
                  </a:solidFill>
                </a:uFill>
                <a:latin typeface="Calibri"/>
                <a:ea typeface="DejaVu Sans"/>
              </a:rPr>
              <a:t>→ </a:t>
            </a:r>
            <a:r>
              <a:rPr lang="fr-FR" sz="3200" b="1" strike="noStrike" spc="-1">
                <a:solidFill>
                  <a:srgbClr val="000000"/>
                </a:solidFill>
                <a:uFill>
                  <a:solidFill>
                    <a:srgbClr val="FFFFFF"/>
                  </a:solidFill>
                </a:uFill>
                <a:latin typeface="Arial"/>
                <a:ea typeface="DejaVu Sans"/>
              </a:rPr>
              <a:t>VARIANTE A – POUTRES PRAD EN T</a:t>
            </a:r>
            <a:r>
              <a:rPr lang="fr-FR" sz="3200" b="1" strike="noStrike" spc="-1">
                <a:solidFill>
                  <a:srgbClr val="000000"/>
                </a:solidFill>
                <a:uFill>
                  <a:solidFill>
                    <a:srgbClr val="FFFFFF"/>
                  </a:solidFill>
                </a:uFill>
                <a:latin typeface="Arial"/>
                <a:ea typeface="Arial"/>
              </a:rPr>
              <a:t>É</a:t>
            </a:r>
            <a:r>
              <a:rPr lang="fr-FR" sz="3200" b="1" strike="noStrike" spc="-1">
                <a:solidFill>
                  <a:srgbClr val="000000"/>
                </a:solidFill>
                <a:uFill>
                  <a:solidFill>
                    <a:srgbClr val="FFFFFF"/>
                  </a:solidFill>
                </a:uFill>
                <a:latin typeface="Arial"/>
                <a:ea typeface="DejaVu Sans"/>
              </a:rPr>
              <a:t> INVERS</a:t>
            </a:r>
            <a:r>
              <a:rPr lang="fr-FR" sz="3200" b="1" strike="noStrike" spc="-1">
                <a:solidFill>
                  <a:srgbClr val="000000"/>
                </a:solidFill>
                <a:uFill>
                  <a:solidFill>
                    <a:srgbClr val="FFFFFF"/>
                  </a:solidFill>
                </a:uFill>
                <a:latin typeface="Arial"/>
                <a:ea typeface="Arial"/>
              </a:rPr>
              <a:t>É</a:t>
            </a:r>
            <a:r>
              <a:rPr lang="fr-FR" sz="3200" b="1" strike="noStrike" spc="-1">
                <a:solidFill>
                  <a:srgbClr val="000000"/>
                </a:solidFill>
                <a:uFill>
                  <a:solidFill>
                    <a:srgbClr val="FFFFFF"/>
                  </a:solidFill>
                </a:uFill>
                <a:latin typeface="Arial"/>
                <a:ea typeface="DejaVu Sans"/>
              </a:rPr>
              <a:t> </a:t>
            </a:r>
            <a:endParaRPr lang="fr-FR" sz="1800" b="0" strike="noStrike" spc="-1">
              <a:solidFill>
                <a:srgbClr val="000000"/>
              </a:solidFill>
              <a:uFill>
                <a:solidFill>
                  <a:srgbClr val="FFFFFF"/>
                </a:solidFill>
              </a:uFill>
              <a:latin typeface="Arial"/>
            </a:endParaRPr>
          </a:p>
        </p:txBody>
      </p:sp>
      <p:sp>
        <p:nvSpPr>
          <p:cNvPr id="239" name="CustomShape 25"/>
          <p:cNvSpPr/>
          <p:nvPr/>
        </p:nvSpPr>
        <p:spPr>
          <a:xfrm>
            <a:off x="815400" y="4086000"/>
            <a:ext cx="13507920" cy="2829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800" b="0" strike="noStrike" spc="-1">
                <a:solidFill>
                  <a:srgbClr val="000000"/>
                </a:solidFill>
                <a:uFill>
                  <a:solidFill>
                    <a:srgbClr val="FFFFFF"/>
                  </a:solidFill>
                </a:uFill>
                <a:latin typeface="Arial"/>
                <a:ea typeface="DejaVu Sans"/>
              </a:rPr>
              <a:t>Cette solution s’apparente à la solution pont à poutres privilégiée à la suite des études préliminaires de 2017. Les caractéristiques géométriques de la variante sont présentées comme suit :</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u="sng" strike="noStrike" spc="-1">
                <a:solidFill>
                  <a:srgbClr val="000000"/>
                </a:solidFill>
                <a:uFill>
                  <a:solidFill>
                    <a:srgbClr val="FFFFFF"/>
                  </a:solidFill>
                </a:uFill>
                <a:latin typeface="Arial"/>
                <a:ea typeface="DejaVu Sans"/>
              </a:rPr>
              <a:t>Longueur totale de l’ouvrage </a:t>
            </a:r>
            <a:r>
              <a:rPr lang="fr-FR" sz="1800" b="0" strike="noStrike" spc="-1">
                <a:solidFill>
                  <a:srgbClr val="000000"/>
                </a:solidFill>
                <a:uFill>
                  <a:solidFill>
                    <a:srgbClr val="FFFFFF"/>
                  </a:solidFill>
                </a:uFill>
                <a:latin typeface="Arial"/>
                <a:ea typeface="DejaVu Sans"/>
              </a:rPr>
              <a:t>: </a:t>
            </a:r>
            <a:r>
              <a:rPr lang="fr-FR" sz="1800" b="1" strike="noStrike" spc="-1">
                <a:solidFill>
                  <a:srgbClr val="000000"/>
                </a:solidFill>
                <a:uFill>
                  <a:solidFill>
                    <a:srgbClr val="FFFFFF"/>
                  </a:solidFill>
                </a:uFill>
                <a:latin typeface="Arial"/>
                <a:ea typeface="DejaVu Sans"/>
              </a:rPr>
              <a:t>114 m</a:t>
            </a:r>
            <a:r>
              <a:rPr lang="fr-FR" sz="1800" b="0" strike="noStrike" spc="-1">
                <a:solidFill>
                  <a:srgbClr val="000000"/>
                </a:solidFill>
                <a:uFill>
                  <a:solidFill>
                    <a:srgbClr val="FFFFFF"/>
                  </a:solidFill>
                </a:uFill>
                <a:latin typeface="Arial"/>
                <a:ea typeface="DejaVu Sans"/>
              </a:rPr>
              <a:t> décomposée en</a:t>
            </a:r>
            <a:r>
              <a:rPr lang="fr-FR" sz="1800" b="1" strike="noStrike" spc="-1">
                <a:solidFill>
                  <a:srgbClr val="000000"/>
                </a:solidFill>
                <a:uFill>
                  <a:solidFill>
                    <a:srgbClr val="FFFFFF"/>
                  </a:solidFill>
                </a:uFill>
                <a:latin typeface="Arial"/>
                <a:ea typeface="DejaVu Sans"/>
              </a:rPr>
              <a:t> quatre travées de 28,50 m</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u="sng" strike="noStrike" spc="-1">
                <a:solidFill>
                  <a:srgbClr val="000000"/>
                </a:solidFill>
                <a:uFill>
                  <a:solidFill>
                    <a:srgbClr val="FFFFFF"/>
                  </a:solidFill>
                </a:uFill>
                <a:latin typeface="Arial"/>
                <a:ea typeface="DejaVu Sans"/>
              </a:rPr>
              <a:t>Profil en travers fonctionnel</a:t>
            </a:r>
            <a:r>
              <a:rPr lang="fr-FR" sz="1800" b="0" strike="noStrike" spc="-1">
                <a:solidFill>
                  <a:srgbClr val="000000"/>
                </a:solidFill>
                <a:uFill>
                  <a:solidFill>
                    <a:srgbClr val="FFFFFF"/>
                  </a:solidFill>
                </a:uFill>
                <a:latin typeface="Arial"/>
                <a:ea typeface="DejaVu Sans"/>
              </a:rPr>
              <a:t> - Largeur hors tout de </a:t>
            </a:r>
            <a:r>
              <a:rPr lang="fr-FR" sz="1800" b="1" strike="noStrike" spc="-1">
                <a:solidFill>
                  <a:srgbClr val="000000"/>
                </a:solidFill>
                <a:uFill>
                  <a:solidFill>
                    <a:srgbClr val="FFFFFF"/>
                  </a:solidFill>
                </a:uFill>
                <a:latin typeface="Arial"/>
                <a:ea typeface="DejaVu Sans"/>
              </a:rPr>
              <a:t>15,25 m</a:t>
            </a:r>
            <a:r>
              <a:rPr lang="fr-FR" sz="1800" b="0" strike="noStrike" spc="-1">
                <a:solidFill>
                  <a:srgbClr val="000000"/>
                </a:solidFill>
                <a:uFill>
                  <a:solidFill>
                    <a:srgbClr val="FFFFFF"/>
                  </a:solidFill>
                </a:uFill>
                <a:latin typeface="Arial"/>
                <a:ea typeface="DejaVu Sans"/>
              </a:rPr>
              <a:t> :</a:t>
            </a:r>
            <a:endParaRPr lang="fr-FR" sz="1800" b="0" strike="noStrike" spc="-1">
              <a:solidFill>
                <a:srgbClr val="000000"/>
              </a:solidFill>
              <a:uFill>
                <a:solidFill>
                  <a:srgbClr val="FFFFFF"/>
                </a:solidFill>
              </a:uFill>
              <a:latin typeface="Arial"/>
            </a:endParaRPr>
          </a:p>
          <a:p>
            <a:pPr marL="743040" lvl="1" indent="-281880">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Nombre de poutres : </a:t>
            </a:r>
            <a:r>
              <a:rPr lang="fr-FR" sz="1800" b="1" strike="noStrike" spc="-1">
                <a:solidFill>
                  <a:srgbClr val="000000"/>
                </a:solidFill>
                <a:uFill>
                  <a:solidFill>
                    <a:srgbClr val="FFFFFF"/>
                  </a:solidFill>
                </a:uFill>
                <a:latin typeface="Arial"/>
                <a:ea typeface="DejaVu Sans"/>
              </a:rPr>
              <a:t>11 poutres courantes + 2 poutres de rive</a:t>
            </a:r>
            <a:endParaRPr lang="fr-FR" sz="1800" b="0" strike="noStrike" spc="-1">
              <a:solidFill>
                <a:srgbClr val="000000"/>
              </a:solidFill>
              <a:uFill>
                <a:solidFill>
                  <a:srgbClr val="FFFFFF"/>
                </a:solidFill>
              </a:uFill>
              <a:latin typeface="Arial"/>
            </a:endParaRPr>
          </a:p>
          <a:p>
            <a:pPr marL="743040" lvl="1" indent="-281880">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Largeurs dédiées aux équipements (mât d’éclairage, corniche, garde-corps) : </a:t>
            </a:r>
            <a:r>
              <a:rPr lang="fr-FR" sz="1800" b="1" strike="noStrike" spc="-1">
                <a:solidFill>
                  <a:srgbClr val="000000"/>
                </a:solidFill>
                <a:uFill>
                  <a:solidFill>
                    <a:srgbClr val="FFFFFF"/>
                  </a:solidFill>
                </a:uFill>
                <a:latin typeface="Arial"/>
                <a:ea typeface="DejaVu Sans"/>
              </a:rPr>
              <a:t>2 x 1,05 m</a:t>
            </a:r>
            <a:endParaRPr lang="fr-FR" sz="1800" b="0" strike="noStrike" spc="-1">
              <a:solidFill>
                <a:srgbClr val="000000"/>
              </a:solidFill>
              <a:uFill>
                <a:solidFill>
                  <a:srgbClr val="FFFFFF"/>
                </a:solidFill>
              </a:uFill>
              <a:latin typeface="Arial"/>
            </a:endParaRPr>
          </a:p>
          <a:p>
            <a:pPr marL="743040" lvl="1" indent="-281880">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Largeur de la piste cyclable : </a:t>
            </a:r>
            <a:r>
              <a:rPr lang="fr-FR" sz="1800" b="1" strike="noStrike" spc="-1">
                <a:solidFill>
                  <a:srgbClr val="000000"/>
                </a:solidFill>
                <a:uFill>
                  <a:solidFill>
                    <a:srgbClr val="FFFFFF"/>
                  </a:solidFill>
                </a:uFill>
                <a:latin typeface="Arial"/>
                <a:ea typeface="DejaVu Sans"/>
              </a:rPr>
              <a:t>3,00 m</a:t>
            </a:r>
            <a:endParaRPr lang="fr-FR" sz="1800" b="0" strike="noStrike" spc="-1">
              <a:solidFill>
                <a:srgbClr val="000000"/>
              </a:solidFill>
              <a:uFill>
                <a:solidFill>
                  <a:srgbClr val="FFFFFF"/>
                </a:solidFill>
              </a:uFill>
              <a:latin typeface="Arial"/>
            </a:endParaRPr>
          </a:p>
          <a:p>
            <a:pPr marL="743040" lvl="1" indent="-281880">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Largeur de la chaussée : </a:t>
            </a:r>
            <a:r>
              <a:rPr lang="fr-FR" sz="1800" b="1" strike="noStrike" spc="-1">
                <a:solidFill>
                  <a:srgbClr val="000000"/>
                </a:solidFill>
                <a:uFill>
                  <a:solidFill>
                    <a:srgbClr val="FFFFFF"/>
                  </a:solidFill>
                </a:uFill>
                <a:latin typeface="Arial"/>
                <a:ea typeface="DejaVu Sans"/>
              </a:rPr>
              <a:t>6,50 m</a:t>
            </a:r>
            <a:endParaRPr lang="fr-FR" sz="1800" b="0" strike="noStrike" spc="-1">
              <a:solidFill>
                <a:srgbClr val="000000"/>
              </a:solidFill>
              <a:uFill>
                <a:solidFill>
                  <a:srgbClr val="FFFFFF"/>
                </a:solidFill>
              </a:uFill>
              <a:latin typeface="Arial"/>
            </a:endParaRPr>
          </a:p>
          <a:p>
            <a:pPr marL="743040" lvl="1" indent="-281880">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Largeur du trottoir : </a:t>
            </a:r>
            <a:r>
              <a:rPr lang="fr-FR" sz="1800" b="1" strike="noStrike" spc="-1">
                <a:solidFill>
                  <a:srgbClr val="000000"/>
                </a:solidFill>
                <a:uFill>
                  <a:solidFill>
                    <a:srgbClr val="FFFFFF"/>
                  </a:solidFill>
                </a:uFill>
                <a:latin typeface="Arial"/>
                <a:ea typeface="DejaVu Sans"/>
              </a:rPr>
              <a:t>3,00 m</a:t>
            </a: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p:txBody>
      </p:sp>
      <p:sp>
        <p:nvSpPr>
          <p:cNvPr id="240" name="CustomShape 26"/>
          <p:cNvSpPr/>
          <p:nvPr/>
        </p:nvSpPr>
        <p:spPr>
          <a:xfrm>
            <a:off x="615420" y="9148860"/>
            <a:ext cx="13738680" cy="969120"/>
          </a:xfrm>
          <a:prstGeom prst="rect">
            <a:avLst/>
          </a:prstGeom>
          <a:solidFill>
            <a:srgbClr val="A9D18E"/>
          </a:solidFill>
          <a:ln w="76320">
            <a:solidFill>
              <a:srgbClr val="A9D18E"/>
            </a:solidFill>
            <a:miter/>
          </a:ln>
        </p:spPr>
        <p:style>
          <a:lnRef idx="0">
            <a:scrgbClr r="0" g="0" b="0"/>
          </a:lnRef>
          <a:fillRef idx="0">
            <a:scrgbClr r="0" g="0" b="0"/>
          </a:fillRef>
          <a:effectRef idx="0">
            <a:scrgbClr r="0" g="0" b="0"/>
          </a:effectRef>
          <a:fontRef idx="minor"/>
        </p:style>
        <p:txBody>
          <a:bodyPr lIns="288000" tIns="45000" rIns="288000" bIns="45000" anchor="ctr"/>
          <a:lstStyle/>
          <a:p>
            <a:pPr>
              <a:lnSpc>
                <a:spcPct val="100000"/>
              </a:lnSpc>
            </a:pPr>
            <a:r>
              <a:rPr lang="fr-FR" sz="3200" b="1" strike="noStrike" spc="-1">
                <a:solidFill>
                  <a:srgbClr val="000000"/>
                </a:solidFill>
                <a:uFill>
                  <a:solidFill>
                    <a:srgbClr val="FFFFFF"/>
                  </a:solidFill>
                </a:uFill>
                <a:latin typeface="Calibri"/>
                <a:ea typeface="DejaVu Sans"/>
              </a:rPr>
              <a:t>→ </a:t>
            </a:r>
            <a:r>
              <a:rPr lang="fr-FR" sz="3200" b="1" strike="noStrike" spc="-1">
                <a:solidFill>
                  <a:srgbClr val="000000"/>
                </a:solidFill>
                <a:uFill>
                  <a:solidFill>
                    <a:srgbClr val="FFFFFF"/>
                  </a:solidFill>
                </a:uFill>
                <a:latin typeface="Arial"/>
                <a:ea typeface="DejaVu Sans"/>
              </a:rPr>
              <a:t>VARIANTE A – CIN</a:t>
            </a:r>
            <a:r>
              <a:rPr lang="fr-FR" sz="3200" b="1" strike="noStrike" spc="-1">
                <a:solidFill>
                  <a:srgbClr val="000000"/>
                </a:solidFill>
                <a:uFill>
                  <a:solidFill>
                    <a:srgbClr val="FFFFFF"/>
                  </a:solidFill>
                </a:uFill>
                <a:latin typeface="Arial"/>
                <a:ea typeface="Arial"/>
              </a:rPr>
              <a:t>É</a:t>
            </a:r>
            <a:r>
              <a:rPr lang="fr-FR" sz="3200" b="1" strike="noStrike" spc="-1">
                <a:solidFill>
                  <a:srgbClr val="000000"/>
                </a:solidFill>
                <a:uFill>
                  <a:solidFill>
                    <a:srgbClr val="FFFFFF"/>
                  </a:solidFill>
                </a:uFill>
                <a:latin typeface="Arial"/>
                <a:ea typeface="DejaVu Sans"/>
              </a:rPr>
              <a:t>MATIQUE DES TRAVAUX </a:t>
            </a:r>
            <a:endParaRPr lang="fr-FR" sz="1800" b="0" strike="noStrike" spc="-1">
              <a:solidFill>
                <a:srgbClr val="000000"/>
              </a:solidFill>
              <a:uFill>
                <a:solidFill>
                  <a:srgbClr val="FFFFFF"/>
                </a:solidFill>
              </a:uFill>
              <a:latin typeface="Arial"/>
            </a:endParaRPr>
          </a:p>
        </p:txBody>
      </p:sp>
      <p:sp>
        <p:nvSpPr>
          <p:cNvPr id="241" name="CustomShape 27"/>
          <p:cNvSpPr/>
          <p:nvPr/>
        </p:nvSpPr>
        <p:spPr>
          <a:xfrm>
            <a:off x="15145560" y="3025800"/>
            <a:ext cx="14818680" cy="900720"/>
          </a:xfrm>
          <a:prstGeom prst="rect">
            <a:avLst/>
          </a:prstGeom>
          <a:solidFill>
            <a:srgbClr val="BF9000"/>
          </a:solidFill>
          <a:ln w="76320">
            <a:solidFill>
              <a:srgbClr val="BF9000"/>
            </a:solidFill>
            <a:miter/>
          </a:ln>
        </p:spPr>
        <p:style>
          <a:lnRef idx="0">
            <a:scrgbClr r="0" g="0" b="0"/>
          </a:lnRef>
          <a:fillRef idx="0">
            <a:scrgbClr r="0" g="0" b="0"/>
          </a:fillRef>
          <a:effectRef idx="0">
            <a:scrgbClr r="0" g="0" b="0"/>
          </a:effectRef>
          <a:fontRef idx="minor"/>
        </p:style>
        <p:txBody>
          <a:bodyPr lIns="288000" tIns="45000" rIns="288000" bIns="45000" anchor="ctr"/>
          <a:lstStyle/>
          <a:p>
            <a:pPr>
              <a:lnSpc>
                <a:spcPct val="100000"/>
              </a:lnSpc>
            </a:pPr>
            <a:r>
              <a:rPr lang="fr-FR" sz="3200" b="1" strike="noStrike" spc="-1">
                <a:solidFill>
                  <a:srgbClr val="000000"/>
                </a:solidFill>
                <a:uFill>
                  <a:solidFill>
                    <a:srgbClr val="FFFFFF"/>
                  </a:solidFill>
                </a:uFill>
                <a:latin typeface="Calibri"/>
                <a:ea typeface="DejaVu Sans"/>
              </a:rPr>
              <a:t>→ </a:t>
            </a:r>
            <a:r>
              <a:rPr lang="fr-FR" sz="3200" b="1" strike="noStrike" spc="-1">
                <a:solidFill>
                  <a:srgbClr val="000000"/>
                </a:solidFill>
                <a:uFill>
                  <a:solidFill>
                    <a:srgbClr val="FFFFFF"/>
                  </a:solidFill>
                </a:uFill>
                <a:latin typeface="Arial"/>
                <a:ea typeface="DejaVu Sans"/>
              </a:rPr>
              <a:t>VARIANTE B – BIPOUTRES TREILLIS MIXTES ACIER/B</a:t>
            </a:r>
            <a:r>
              <a:rPr lang="fr-FR" sz="3200" b="1" strike="noStrike" spc="-1">
                <a:solidFill>
                  <a:srgbClr val="000000"/>
                </a:solidFill>
                <a:uFill>
                  <a:solidFill>
                    <a:srgbClr val="FFFFFF"/>
                  </a:solidFill>
                </a:uFill>
                <a:latin typeface="Arial"/>
                <a:ea typeface="Arial"/>
              </a:rPr>
              <a:t>É</a:t>
            </a:r>
            <a:r>
              <a:rPr lang="fr-FR" sz="3200" b="1" strike="noStrike" spc="-1">
                <a:solidFill>
                  <a:srgbClr val="000000"/>
                </a:solidFill>
                <a:uFill>
                  <a:solidFill>
                    <a:srgbClr val="FFFFFF"/>
                  </a:solidFill>
                </a:uFill>
                <a:latin typeface="Arial"/>
                <a:ea typeface="DejaVu Sans"/>
              </a:rPr>
              <a:t>TON</a:t>
            </a:r>
            <a:endParaRPr lang="fr-FR" sz="1800" b="0" strike="noStrike" spc="-1">
              <a:solidFill>
                <a:srgbClr val="000000"/>
              </a:solidFill>
              <a:uFill>
                <a:solidFill>
                  <a:srgbClr val="FFFFFF"/>
                </a:solidFill>
              </a:uFill>
              <a:latin typeface="Arial"/>
            </a:endParaRPr>
          </a:p>
        </p:txBody>
      </p:sp>
      <p:sp>
        <p:nvSpPr>
          <p:cNvPr id="242" name="CustomShape 28"/>
          <p:cNvSpPr/>
          <p:nvPr/>
        </p:nvSpPr>
        <p:spPr>
          <a:xfrm>
            <a:off x="15130440" y="3023640"/>
            <a:ext cx="14833800" cy="5840515"/>
          </a:xfrm>
          <a:prstGeom prst="rect">
            <a:avLst/>
          </a:prstGeom>
          <a:noFill/>
          <a:ln w="76320">
            <a:solidFill>
              <a:srgbClr val="BF9000"/>
            </a:solidFill>
            <a:miter/>
          </a:ln>
        </p:spPr>
        <p:style>
          <a:lnRef idx="0">
            <a:scrgbClr r="0" g="0" b="0"/>
          </a:lnRef>
          <a:fillRef idx="0">
            <a:scrgbClr r="0" g="0" b="0"/>
          </a:fillRef>
          <a:effectRef idx="0">
            <a:scrgbClr r="0" g="0" b="0"/>
          </a:effectRef>
          <a:fontRef idx="minor"/>
        </p:style>
      </p:sp>
      <p:sp>
        <p:nvSpPr>
          <p:cNvPr id="243" name="CustomShape 29"/>
          <p:cNvSpPr/>
          <p:nvPr/>
        </p:nvSpPr>
        <p:spPr>
          <a:xfrm>
            <a:off x="620280" y="26088480"/>
            <a:ext cx="13772160" cy="9767520"/>
          </a:xfrm>
          <a:prstGeom prst="rect">
            <a:avLst/>
          </a:prstGeom>
          <a:noFill/>
          <a:ln w="76320">
            <a:solidFill>
              <a:srgbClr val="A9D18E"/>
            </a:solidFill>
            <a:miter/>
          </a:ln>
        </p:spPr>
        <p:style>
          <a:lnRef idx="0">
            <a:scrgbClr r="0" g="0" b="0"/>
          </a:lnRef>
          <a:fillRef idx="0">
            <a:scrgbClr r="0" g="0" b="0"/>
          </a:fillRef>
          <a:effectRef idx="0">
            <a:scrgbClr r="0" g="0" b="0"/>
          </a:effectRef>
          <a:fontRef idx="minor"/>
        </p:style>
      </p:sp>
      <p:sp>
        <p:nvSpPr>
          <p:cNvPr id="244" name="CustomShape 30"/>
          <p:cNvSpPr/>
          <p:nvPr/>
        </p:nvSpPr>
        <p:spPr>
          <a:xfrm>
            <a:off x="627480" y="2970360"/>
            <a:ext cx="13764960" cy="5876731"/>
          </a:xfrm>
          <a:prstGeom prst="rect">
            <a:avLst/>
          </a:prstGeom>
          <a:noFill/>
          <a:ln w="76320">
            <a:solidFill>
              <a:srgbClr val="A9D18E"/>
            </a:solidFill>
            <a:miter/>
          </a:ln>
        </p:spPr>
        <p:style>
          <a:lnRef idx="0">
            <a:scrgbClr r="0" g="0" b="0"/>
          </a:lnRef>
          <a:fillRef idx="0">
            <a:scrgbClr r="0" g="0" b="0"/>
          </a:fillRef>
          <a:effectRef idx="0">
            <a:scrgbClr r="0" g="0" b="0"/>
          </a:effectRef>
          <a:fontRef idx="minor"/>
        </p:style>
      </p:sp>
      <p:sp>
        <p:nvSpPr>
          <p:cNvPr id="245" name="CustomShape 31"/>
          <p:cNvSpPr/>
          <p:nvPr/>
        </p:nvSpPr>
        <p:spPr>
          <a:xfrm>
            <a:off x="623160" y="9096811"/>
            <a:ext cx="13769640" cy="16853790"/>
          </a:xfrm>
          <a:prstGeom prst="rect">
            <a:avLst/>
          </a:prstGeom>
          <a:noFill/>
          <a:ln w="76320">
            <a:solidFill>
              <a:srgbClr val="A9D18E"/>
            </a:solidFill>
            <a:miter/>
          </a:ln>
        </p:spPr>
        <p:style>
          <a:lnRef idx="0">
            <a:scrgbClr r="0" g="0" b="0"/>
          </a:lnRef>
          <a:fillRef idx="0">
            <a:scrgbClr r="0" g="0" b="0"/>
          </a:fillRef>
          <a:effectRef idx="0">
            <a:scrgbClr r="0" g="0" b="0"/>
          </a:effectRef>
          <a:fontRef idx="minor"/>
        </p:style>
      </p:sp>
      <p:pic>
        <p:nvPicPr>
          <p:cNvPr id="246" name="Image 11"/>
          <p:cNvPicPr/>
          <p:nvPr/>
        </p:nvPicPr>
        <p:blipFill>
          <a:blip r:embed="rId3"/>
          <a:stretch/>
        </p:blipFill>
        <p:spPr>
          <a:xfrm>
            <a:off x="9347867" y="5872676"/>
            <a:ext cx="4975453" cy="1962443"/>
          </a:xfrm>
          <a:prstGeom prst="rect">
            <a:avLst/>
          </a:prstGeom>
          <a:ln>
            <a:noFill/>
          </a:ln>
        </p:spPr>
      </p:pic>
      <p:pic>
        <p:nvPicPr>
          <p:cNvPr id="247" name="Image 13"/>
          <p:cNvPicPr/>
          <p:nvPr/>
        </p:nvPicPr>
        <p:blipFill rotWithShape="1">
          <a:blip r:embed="rId4"/>
          <a:srcRect l="16715" t="66136" r="12025"/>
          <a:stretch/>
        </p:blipFill>
        <p:spPr>
          <a:xfrm>
            <a:off x="773963" y="6587640"/>
            <a:ext cx="8310313" cy="1496539"/>
          </a:xfrm>
          <a:prstGeom prst="rect">
            <a:avLst/>
          </a:prstGeom>
          <a:ln>
            <a:noFill/>
          </a:ln>
        </p:spPr>
      </p:pic>
      <p:sp>
        <p:nvSpPr>
          <p:cNvPr id="248" name="CustomShape 32"/>
          <p:cNvSpPr/>
          <p:nvPr/>
        </p:nvSpPr>
        <p:spPr>
          <a:xfrm>
            <a:off x="3727800" y="8200797"/>
            <a:ext cx="2008440" cy="42066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0" strike="noStrike" spc="-1" dirty="0">
                <a:solidFill>
                  <a:srgbClr val="000000"/>
                </a:solidFill>
                <a:uFill>
                  <a:solidFill>
                    <a:srgbClr val="FFFFFF"/>
                  </a:solidFill>
                </a:uFill>
                <a:latin typeface="Arial"/>
                <a:ea typeface="DejaVu Sans"/>
              </a:rPr>
              <a:t>Vue en élévation</a:t>
            </a:r>
            <a:endParaRPr lang="fr-FR" sz="1800" b="0" strike="noStrike" spc="-1" dirty="0">
              <a:solidFill>
                <a:srgbClr val="000000"/>
              </a:solidFill>
              <a:uFill>
                <a:solidFill>
                  <a:srgbClr val="FFFFFF"/>
                </a:solidFill>
              </a:uFill>
              <a:latin typeface="Arial"/>
            </a:endParaRPr>
          </a:p>
        </p:txBody>
      </p:sp>
      <p:sp>
        <p:nvSpPr>
          <p:cNvPr id="249" name="CustomShape 33"/>
          <p:cNvSpPr/>
          <p:nvPr/>
        </p:nvSpPr>
        <p:spPr>
          <a:xfrm>
            <a:off x="10348093" y="8141220"/>
            <a:ext cx="3055320" cy="377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0" u="sng" strike="noStrike" spc="-1" dirty="0">
                <a:solidFill>
                  <a:srgbClr val="000000"/>
                </a:solidFill>
                <a:uFill>
                  <a:solidFill>
                    <a:srgbClr val="FFFFFF"/>
                  </a:solidFill>
                </a:uFill>
                <a:latin typeface="Arial"/>
                <a:ea typeface="DejaVu Sans"/>
              </a:rPr>
              <a:t>Profil en travers fonctionnel</a:t>
            </a:r>
            <a:endParaRPr lang="fr-FR" sz="1800" b="0" strike="noStrike" spc="-1" dirty="0">
              <a:solidFill>
                <a:srgbClr val="000000"/>
              </a:solidFill>
              <a:uFill>
                <a:solidFill>
                  <a:srgbClr val="FFFFFF"/>
                </a:solidFill>
              </a:uFill>
              <a:latin typeface="Arial"/>
            </a:endParaRPr>
          </a:p>
        </p:txBody>
      </p:sp>
      <p:pic>
        <p:nvPicPr>
          <p:cNvPr id="250" name="Image 37"/>
          <p:cNvPicPr/>
          <p:nvPr/>
        </p:nvPicPr>
        <p:blipFill>
          <a:blip r:embed="rId5"/>
          <a:stretch/>
        </p:blipFill>
        <p:spPr>
          <a:xfrm>
            <a:off x="949320" y="11123594"/>
            <a:ext cx="4974480" cy="1622160"/>
          </a:xfrm>
          <a:prstGeom prst="rect">
            <a:avLst/>
          </a:prstGeom>
          <a:ln>
            <a:noFill/>
          </a:ln>
        </p:spPr>
      </p:pic>
      <p:sp>
        <p:nvSpPr>
          <p:cNvPr id="251" name="CustomShape 34"/>
          <p:cNvSpPr/>
          <p:nvPr/>
        </p:nvSpPr>
        <p:spPr>
          <a:xfrm>
            <a:off x="691439" y="13424040"/>
            <a:ext cx="6972120" cy="1458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1" strike="noStrike" spc="-1" dirty="0">
                <a:solidFill>
                  <a:srgbClr val="000000"/>
                </a:solidFill>
                <a:uFill>
                  <a:solidFill>
                    <a:srgbClr val="FFFFFF"/>
                  </a:solidFill>
                </a:uFill>
                <a:latin typeface="Calibri"/>
                <a:ea typeface="DejaVu Sans"/>
              </a:rPr>
              <a:t>2</a:t>
            </a:r>
            <a:r>
              <a:rPr lang="fr-FR" sz="1800" b="0" strike="noStrike" spc="-1" dirty="0">
                <a:solidFill>
                  <a:srgbClr val="000000"/>
                </a:solidFill>
                <a:uFill>
                  <a:solidFill>
                    <a:srgbClr val="FFFFFF"/>
                  </a:solidFill>
                </a:uFill>
                <a:latin typeface="Calibri"/>
                <a:ea typeface="DejaVu Sans"/>
              </a:rPr>
              <a:t>    </a:t>
            </a:r>
            <a:r>
              <a:rPr lang="fr-FR" sz="1800" b="0" strike="noStrike" spc="-1" dirty="0">
                <a:solidFill>
                  <a:srgbClr val="000000"/>
                </a:solidFill>
                <a:uFill>
                  <a:solidFill>
                    <a:srgbClr val="FFFFFF"/>
                  </a:solidFill>
                </a:uFill>
                <a:latin typeface="Arial"/>
                <a:ea typeface="DejaVu Sans"/>
              </a:rPr>
              <a:t>Réalisation des fondations des appuis : </a:t>
            </a:r>
            <a:endParaRPr lang="fr-FR" sz="1800" b="0" strike="noStrike" spc="-1" dirty="0">
              <a:solidFill>
                <a:srgbClr val="000000"/>
              </a:solidFill>
              <a:uFill>
                <a:solidFill>
                  <a:srgbClr val="FFFFFF"/>
                </a:solidFill>
              </a:uFill>
              <a:latin typeface="Arial"/>
            </a:endParaRPr>
          </a:p>
          <a:p>
            <a:pPr algn="just">
              <a:lnSpc>
                <a:spcPct val="100000"/>
              </a:lnSpc>
            </a:pPr>
            <a:r>
              <a:rPr lang="fr-FR" sz="1800" b="0" strike="noStrike" spc="-1" dirty="0">
                <a:solidFill>
                  <a:srgbClr val="000000"/>
                </a:solidFill>
                <a:uFill>
                  <a:solidFill>
                    <a:srgbClr val="FFFFFF"/>
                  </a:solidFill>
                </a:uFill>
                <a:latin typeface="Arial"/>
                <a:ea typeface="DejaVu Sans"/>
              </a:rPr>
              <a:t>       - Installation d’une passerelle provisoire pour cycles et piétons</a:t>
            </a:r>
            <a:endParaRPr lang="fr-FR" sz="1800" b="0" strike="noStrike" spc="-1" dirty="0">
              <a:solidFill>
                <a:srgbClr val="000000"/>
              </a:solidFill>
              <a:uFill>
                <a:solidFill>
                  <a:srgbClr val="FFFFFF"/>
                </a:solidFill>
              </a:uFill>
              <a:latin typeface="Arial"/>
            </a:endParaRPr>
          </a:p>
          <a:p>
            <a:pPr algn="just">
              <a:lnSpc>
                <a:spcPct val="100000"/>
              </a:lnSpc>
            </a:pPr>
            <a:r>
              <a:rPr lang="fr-FR" sz="1800" b="0" strike="noStrike" spc="-1" dirty="0">
                <a:solidFill>
                  <a:srgbClr val="000000"/>
                </a:solidFill>
                <a:uFill>
                  <a:solidFill>
                    <a:srgbClr val="FFFFFF"/>
                  </a:solidFill>
                </a:uFill>
                <a:latin typeface="Arial"/>
                <a:ea typeface="DejaVu Sans"/>
              </a:rPr>
              <a:t>       - Construction d’une estacade métallique pour les engins</a:t>
            </a:r>
            <a:endParaRPr lang="fr-FR" sz="1800" b="0" strike="noStrike" spc="-1" dirty="0">
              <a:solidFill>
                <a:srgbClr val="000000"/>
              </a:solidFill>
              <a:uFill>
                <a:solidFill>
                  <a:srgbClr val="FFFFFF"/>
                </a:solidFill>
              </a:uFill>
              <a:latin typeface="Arial"/>
            </a:endParaRPr>
          </a:p>
          <a:p>
            <a:pPr algn="just">
              <a:lnSpc>
                <a:spcPct val="100000"/>
              </a:lnSpc>
            </a:pPr>
            <a:r>
              <a:rPr lang="fr-FR" sz="1800" b="0" strike="noStrike" spc="-1" dirty="0">
                <a:solidFill>
                  <a:srgbClr val="000000"/>
                </a:solidFill>
                <a:uFill>
                  <a:solidFill>
                    <a:srgbClr val="FFFFFF"/>
                  </a:solidFill>
                </a:uFill>
                <a:latin typeface="Arial"/>
                <a:ea typeface="DejaVu Sans"/>
              </a:rPr>
              <a:t>       - Installation de batardeaux pour les travaux de fondations</a:t>
            </a:r>
            <a:endParaRPr lang="fr-FR" sz="1800" b="0" strike="noStrike" spc="-1" dirty="0">
              <a:solidFill>
                <a:srgbClr val="000000"/>
              </a:solidFill>
              <a:uFill>
                <a:solidFill>
                  <a:srgbClr val="FFFFFF"/>
                </a:solidFill>
              </a:uFill>
              <a:latin typeface="Arial"/>
            </a:endParaRPr>
          </a:p>
          <a:p>
            <a:pPr algn="just">
              <a:lnSpc>
                <a:spcPct val="100000"/>
              </a:lnSpc>
            </a:pPr>
            <a:r>
              <a:rPr lang="fr-FR" sz="1800" b="0" strike="noStrike" spc="-1" dirty="0">
                <a:solidFill>
                  <a:srgbClr val="000000"/>
                </a:solidFill>
                <a:uFill>
                  <a:solidFill>
                    <a:srgbClr val="FFFFFF"/>
                  </a:solidFill>
                </a:uFill>
                <a:latin typeface="Arial"/>
                <a:ea typeface="DejaVu Sans"/>
              </a:rPr>
              <a:t>       - Construction des fondations des 3 appuis</a:t>
            </a:r>
            <a:endParaRPr lang="fr-FR" sz="1800" b="0" strike="noStrike" spc="-1" dirty="0">
              <a:solidFill>
                <a:srgbClr val="000000"/>
              </a:solidFill>
              <a:uFill>
                <a:solidFill>
                  <a:srgbClr val="FFFFFF"/>
                </a:solidFill>
              </a:uFill>
              <a:latin typeface="Arial"/>
            </a:endParaRPr>
          </a:p>
        </p:txBody>
      </p:sp>
      <p:pic>
        <p:nvPicPr>
          <p:cNvPr id="252" name="Image 39"/>
          <p:cNvPicPr/>
          <p:nvPr/>
        </p:nvPicPr>
        <p:blipFill>
          <a:blip r:embed="rId6"/>
          <a:stretch/>
        </p:blipFill>
        <p:spPr>
          <a:xfrm>
            <a:off x="1309860" y="15049980"/>
            <a:ext cx="4613940" cy="1994580"/>
          </a:xfrm>
          <a:prstGeom prst="rect">
            <a:avLst/>
          </a:prstGeom>
          <a:ln>
            <a:noFill/>
          </a:ln>
        </p:spPr>
      </p:pic>
      <p:sp>
        <p:nvSpPr>
          <p:cNvPr id="253" name="CustomShape 35"/>
          <p:cNvSpPr/>
          <p:nvPr/>
        </p:nvSpPr>
        <p:spPr>
          <a:xfrm>
            <a:off x="645480" y="17543520"/>
            <a:ext cx="6839280" cy="1184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1" strike="noStrike" spc="-1" dirty="0">
                <a:solidFill>
                  <a:srgbClr val="000000"/>
                </a:solidFill>
                <a:uFill>
                  <a:solidFill>
                    <a:srgbClr val="FFFFFF"/>
                  </a:solidFill>
                </a:uFill>
                <a:latin typeface="Calibri"/>
                <a:ea typeface="DejaVu Sans"/>
              </a:rPr>
              <a:t>3</a:t>
            </a:r>
            <a:r>
              <a:rPr lang="fr-FR" sz="1800" b="0" strike="noStrike" spc="-1" dirty="0">
                <a:solidFill>
                  <a:srgbClr val="000000"/>
                </a:solidFill>
                <a:uFill>
                  <a:solidFill>
                    <a:srgbClr val="FFFFFF"/>
                  </a:solidFill>
                </a:uFill>
                <a:latin typeface="Calibri"/>
                <a:ea typeface="DejaVu Sans"/>
              </a:rPr>
              <a:t>   &amp;  </a:t>
            </a:r>
            <a:r>
              <a:rPr lang="fr-FR" sz="1800" b="1" strike="noStrike" spc="-1" dirty="0">
                <a:solidFill>
                  <a:srgbClr val="000000"/>
                </a:solidFill>
                <a:uFill>
                  <a:solidFill>
                    <a:srgbClr val="FFFFFF"/>
                  </a:solidFill>
                </a:uFill>
                <a:latin typeface="Calibri"/>
                <a:ea typeface="DejaVu Sans"/>
              </a:rPr>
              <a:t>4</a:t>
            </a:r>
            <a:r>
              <a:rPr lang="fr-FR" sz="1800" b="0" strike="noStrike" spc="-1" dirty="0">
                <a:solidFill>
                  <a:srgbClr val="000000"/>
                </a:solidFill>
                <a:uFill>
                  <a:solidFill>
                    <a:srgbClr val="FFFFFF"/>
                  </a:solidFill>
                </a:uFill>
                <a:latin typeface="Calibri"/>
                <a:ea typeface="DejaVu Sans"/>
              </a:rPr>
              <a:t>   </a:t>
            </a:r>
            <a:r>
              <a:rPr lang="fr-FR" sz="1800" b="0" strike="noStrike" spc="-1" dirty="0">
                <a:solidFill>
                  <a:srgbClr val="000000"/>
                </a:solidFill>
                <a:uFill>
                  <a:solidFill>
                    <a:srgbClr val="FFFFFF"/>
                  </a:solidFill>
                </a:uFill>
                <a:latin typeface="Arial"/>
                <a:ea typeface="DejaVu Sans"/>
              </a:rPr>
              <a:t>Réalisation des appuis &amp; démolition du tablier</a:t>
            </a:r>
            <a:endParaRPr lang="fr-FR" sz="1800" b="0" strike="noStrike" spc="-1" dirty="0">
              <a:solidFill>
                <a:srgbClr val="000000"/>
              </a:solidFill>
              <a:uFill>
                <a:solidFill>
                  <a:srgbClr val="FFFFFF"/>
                </a:solidFill>
              </a:uFill>
              <a:latin typeface="Arial"/>
            </a:endParaRPr>
          </a:p>
          <a:p>
            <a:pPr algn="just">
              <a:lnSpc>
                <a:spcPct val="100000"/>
              </a:lnSpc>
            </a:pPr>
            <a:r>
              <a:rPr lang="fr-FR" sz="1800" b="0" strike="noStrike" spc="-1" dirty="0">
                <a:solidFill>
                  <a:srgbClr val="000000"/>
                </a:solidFill>
                <a:uFill>
                  <a:solidFill>
                    <a:srgbClr val="FFFFFF"/>
                  </a:solidFill>
                </a:uFill>
                <a:latin typeface="Arial"/>
                <a:ea typeface="DejaVu Sans"/>
              </a:rPr>
              <a:t>       - Construction des fûts de piles des 3 appuis</a:t>
            </a:r>
            <a:endParaRPr lang="fr-FR" sz="1800" b="0" strike="noStrike" spc="-1" dirty="0">
              <a:solidFill>
                <a:srgbClr val="000000"/>
              </a:solidFill>
              <a:uFill>
                <a:solidFill>
                  <a:srgbClr val="FFFFFF"/>
                </a:solidFill>
              </a:uFill>
              <a:latin typeface="Arial"/>
            </a:endParaRPr>
          </a:p>
          <a:p>
            <a:pPr algn="just">
              <a:lnSpc>
                <a:spcPct val="100000"/>
              </a:lnSpc>
            </a:pPr>
            <a:r>
              <a:rPr lang="fr-FR" sz="1800" b="0" strike="noStrike" spc="-1" dirty="0">
                <a:solidFill>
                  <a:srgbClr val="000000"/>
                </a:solidFill>
                <a:uFill>
                  <a:solidFill>
                    <a:srgbClr val="FFFFFF"/>
                  </a:solidFill>
                </a:uFill>
                <a:latin typeface="Arial"/>
                <a:ea typeface="DejaVu Sans"/>
              </a:rPr>
              <a:t>       - Mise en place de tirants en pied des 3 arches </a:t>
            </a:r>
            <a:endParaRPr lang="fr-FR" sz="1800" b="0" strike="noStrike" spc="-1" dirty="0">
              <a:solidFill>
                <a:srgbClr val="000000"/>
              </a:solidFill>
              <a:uFill>
                <a:solidFill>
                  <a:srgbClr val="FFFFFF"/>
                </a:solidFill>
              </a:uFill>
              <a:latin typeface="Arial"/>
            </a:endParaRPr>
          </a:p>
          <a:p>
            <a:pPr algn="just">
              <a:lnSpc>
                <a:spcPct val="100000"/>
              </a:lnSpc>
            </a:pPr>
            <a:r>
              <a:rPr lang="fr-FR" sz="1800" b="0" strike="noStrike" spc="-1" dirty="0">
                <a:solidFill>
                  <a:srgbClr val="000000"/>
                </a:solidFill>
                <a:uFill>
                  <a:solidFill>
                    <a:srgbClr val="FFFFFF"/>
                  </a:solidFill>
                </a:uFill>
                <a:latin typeface="Arial"/>
                <a:ea typeface="DejaVu Sans"/>
              </a:rPr>
              <a:t>       - Terrassement en tête des culées, écrêtement de </a:t>
            </a:r>
            <a:endParaRPr lang="fr-FR" sz="1800" b="0" strike="noStrike" spc="-1" dirty="0">
              <a:solidFill>
                <a:srgbClr val="000000"/>
              </a:solidFill>
              <a:uFill>
                <a:solidFill>
                  <a:srgbClr val="FFFFFF"/>
                </a:solidFill>
              </a:uFill>
              <a:latin typeface="Arial"/>
            </a:endParaRPr>
          </a:p>
          <a:p>
            <a:pPr algn="just">
              <a:lnSpc>
                <a:spcPct val="100000"/>
              </a:lnSpc>
            </a:pPr>
            <a:r>
              <a:rPr lang="fr-FR" sz="1800" b="0" strike="noStrike" spc="-1" dirty="0">
                <a:solidFill>
                  <a:srgbClr val="000000"/>
                </a:solidFill>
                <a:uFill>
                  <a:solidFill>
                    <a:srgbClr val="FFFFFF"/>
                  </a:solidFill>
                </a:uFill>
                <a:latin typeface="Arial"/>
                <a:ea typeface="DejaVu Sans"/>
              </a:rPr>
              <a:t>la maçonnerie</a:t>
            </a:r>
            <a:endParaRPr lang="fr-FR" sz="1800" b="0" strike="noStrike" spc="-1" dirty="0">
              <a:solidFill>
                <a:srgbClr val="000000"/>
              </a:solidFill>
              <a:uFill>
                <a:solidFill>
                  <a:srgbClr val="FFFFFF"/>
                </a:solidFill>
              </a:uFill>
              <a:latin typeface="Arial"/>
            </a:endParaRPr>
          </a:p>
        </p:txBody>
      </p:sp>
      <p:pic>
        <p:nvPicPr>
          <p:cNvPr id="254" name="Image 44"/>
          <p:cNvPicPr/>
          <p:nvPr/>
        </p:nvPicPr>
        <p:blipFill>
          <a:blip r:embed="rId7"/>
          <a:srcRect r="10633"/>
          <a:stretch/>
        </p:blipFill>
        <p:spPr>
          <a:xfrm>
            <a:off x="1703700" y="19049081"/>
            <a:ext cx="3863520" cy="1329840"/>
          </a:xfrm>
          <a:prstGeom prst="rect">
            <a:avLst/>
          </a:prstGeom>
          <a:ln>
            <a:noFill/>
          </a:ln>
        </p:spPr>
      </p:pic>
      <p:pic>
        <p:nvPicPr>
          <p:cNvPr id="255" name="Image 45"/>
          <p:cNvPicPr/>
          <p:nvPr/>
        </p:nvPicPr>
        <p:blipFill>
          <a:blip r:embed="rId8"/>
          <a:srcRect r="6122"/>
          <a:stretch/>
        </p:blipFill>
        <p:spPr>
          <a:xfrm>
            <a:off x="1720800" y="20439720"/>
            <a:ext cx="3894120" cy="1438920"/>
          </a:xfrm>
          <a:prstGeom prst="rect">
            <a:avLst/>
          </a:prstGeom>
          <a:ln>
            <a:noFill/>
          </a:ln>
        </p:spPr>
      </p:pic>
      <p:sp>
        <p:nvSpPr>
          <p:cNvPr id="256" name="CustomShape 36"/>
          <p:cNvSpPr/>
          <p:nvPr/>
        </p:nvSpPr>
        <p:spPr>
          <a:xfrm>
            <a:off x="715320" y="22509000"/>
            <a:ext cx="6024960" cy="1184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1" strike="noStrike" spc="-1">
                <a:solidFill>
                  <a:srgbClr val="000000"/>
                </a:solidFill>
                <a:uFill>
                  <a:solidFill>
                    <a:srgbClr val="FFFFFF"/>
                  </a:solidFill>
                </a:uFill>
                <a:latin typeface="Calibri"/>
                <a:ea typeface="DejaVu Sans"/>
              </a:rPr>
              <a:t>5</a:t>
            </a:r>
            <a:r>
              <a:rPr lang="fr-FR" sz="1800" b="0" strike="noStrike" spc="-1">
                <a:solidFill>
                  <a:srgbClr val="000000"/>
                </a:solidFill>
                <a:uFill>
                  <a:solidFill>
                    <a:srgbClr val="FFFFFF"/>
                  </a:solidFill>
                </a:uFill>
                <a:latin typeface="Calibri"/>
                <a:ea typeface="DejaVu Sans"/>
              </a:rPr>
              <a:t>    </a:t>
            </a:r>
            <a:r>
              <a:rPr lang="fr-FR" sz="1800" b="0" strike="noStrike" spc="-1">
                <a:solidFill>
                  <a:srgbClr val="000000"/>
                </a:solidFill>
                <a:uFill>
                  <a:solidFill>
                    <a:srgbClr val="FFFFFF"/>
                  </a:solidFill>
                </a:uFill>
                <a:latin typeface="Arial"/>
                <a:ea typeface="DejaVu Sans"/>
              </a:rPr>
              <a:t>Démolition des appuis de l’ouvrage</a:t>
            </a:r>
            <a:endParaRPr lang="fr-FR" sz="1800" b="0" strike="noStrike" spc="-1">
              <a:solidFill>
                <a:srgbClr val="000000"/>
              </a:solidFill>
              <a:uFill>
                <a:solidFill>
                  <a:srgbClr val="FFFFFF"/>
                </a:solidFill>
              </a:uFill>
              <a:latin typeface="Arial"/>
            </a:endParaRPr>
          </a:p>
          <a:p>
            <a:pPr algn="just">
              <a:lnSpc>
                <a:spcPct val="100000"/>
              </a:lnSpc>
            </a:pPr>
            <a:r>
              <a:rPr lang="fr-FR" sz="1800" b="0" strike="noStrike" spc="-1">
                <a:solidFill>
                  <a:srgbClr val="000000"/>
                </a:solidFill>
                <a:uFill>
                  <a:solidFill>
                    <a:srgbClr val="FFFFFF"/>
                  </a:solidFill>
                </a:uFill>
                <a:latin typeface="Arial"/>
                <a:ea typeface="DejaVu Sans"/>
              </a:rPr>
              <a:t>       - Démolition des 4 piles et semelles existantes</a:t>
            </a:r>
            <a:endParaRPr lang="fr-FR" sz="1800" b="0" strike="noStrike" spc="-1">
              <a:solidFill>
                <a:srgbClr val="000000"/>
              </a:solidFill>
              <a:uFill>
                <a:solidFill>
                  <a:srgbClr val="FFFFFF"/>
                </a:solidFill>
              </a:uFill>
              <a:latin typeface="Arial"/>
            </a:endParaRPr>
          </a:p>
          <a:p>
            <a:pPr algn="just">
              <a:lnSpc>
                <a:spcPct val="100000"/>
              </a:lnSpc>
            </a:pPr>
            <a:r>
              <a:rPr lang="fr-FR" sz="1800" b="0" strike="noStrike" spc="-1">
                <a:solidFill>
                  <a:srgbClr val="000000"/>
                </a:solidFill>
                <a:uFill>
                  <a:solidFill>
                    <a:srgbClr val="FFFFFF"/>
                  </a:solidFill>
                </a:uFill>
                <a:latin typeface="Arial"/>
                <a:ea typeface="DejaVu Sans"/>
              </a:rPr>
              <a:t>       - Recepage des batardeaux</a:t>
            </a:r>
            <a:endParaRPr lang="fr-FR" sz="1800" b="0" strike="noStrike" spc="-1">
              <a:solidFill>
                <a:srgbClr val="000000"/>
              </a:solidFill>
              <a:uFill>
                <a:solidFill>
                  <a:srgbClr val="FFFFFF"/>
                </a:solidFill>
              </a:uFill>
              <a:latin typeface="Arial"/>
            </a:endParaRPr>
          </a:p>
          <a:p>
            <a:pPr marL="531720" indent="-528840">
              <a:lnSpc>
                <a:spcPct val="100000"/>
              </a:lnSpc>
            </a:pPr>
            <a:r>
              <a:rPr lang="fr-FR" sz="1800" b="0" strike="noStrike" spc="-1">
                <a:solidFill>
                  <a:srgbClr val="000000"/>
                </a:solidFill>
                <a:uFill>
                  <a:solidFill>
                    <a:srgbClr val="FFFFFF"/>
                  </a:solidFill>
                </a:uFill>
                <a:latin typeface="Arial"/>
                <a:ea typeface="DejaVu Sans"/>
              </a:rPr>
              <a:t>       - Forage des micropieux à l’arrière des culées existantes conservées</a:t>
            </a:r>
            <a:endParaRPr lang="fr-FR" sz="1800" b="0" strike="noStrike" spc="-1">
              <a:solidFill>
                <a:srgbClr val="000000"/>
              </a:solidFill>
              <a:uFill>
                <a:solidFill>
                  <a:srgbClr val="FFFFFF"/>
                </a:solidFill>
              </a:uFill>
              <a:latin typeface="Arial"/>
            </a:endParaRPr>
          </a:p>
        </p:txBody>
      </p:sp>
      <p:pic>
        <p:nvPicPr>
          <p:cNvPr id="257" name="Image 46"/>
          <p:cNvPicPr/>
          <p:nvPr/>
        </p:nvPicPr>
        <p:blipFill>
          <a:blip r:embed="rId9"/>
          <a:stretch/>
        </p:blipFill>
        <p:spPr>
          <a:xfrm>
            <a:off x="1603440" y="24092640"/>
            <a:ext cx="5419440" cy="1779480"/>
          </a:xfrm>
          <a:prstGeom prst="rect">
            <a:avLst/>
          </a:prstGeom>
          <a:ln>
            <a:noFill/>
          </a:ln>
        </p:spPr>
      </p:pic>
      <p:sp>
        <p:nvSpPr>
          <p:cNvPr id="258" name="CustomShape 37"/>
          <p:cNvSpPr/>
          <p:nvPr/>
        </p:nvSpPr>
        <p:spPr>
          <a:xfrm>
            <a:off x="6961680" y="11254368"/>
            <a:ext cx="7274520" cy="1184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1" strike="noStrike" spc="-1" dirty="0">
                <a:solidFill>
                  <a:srgbClr val="000000"/>
                </a:solidFill>
                <a:uFill>
                  <a:solidFill>
                    <a:srgbClr val="FFFFFF"/>
                  </a:solidFill>
                </a:uFill>
                <a:latin typeface="Calibri"/>
                <a:ea typeface="DejaVu Sans"/>
              </a:rPr>
              <a:t>6</a:t>
            </a:r>
            <a:r>
              <a:rPr lang="fr-FR" sz="1800" b="0" strike="noStrike" spc="-1" dirty="0">
                <a:solidFill>
                  <a:srgbClr val="000000"/>
                </a:solidFill>
                <a:uFill>
                  <a:solidFill>
                    <a:srgbClr val="FFFFFF"/>
                  </a:solidFill>
                </a:uFill>
                <a:latin typeface="Calibri"/>
                <a:ea typeface="DejaVu Sans"/>
              </a:rPr>
              <a:t>  &amp;  </a:t>
            </a:r>
            <a:r>
              <a:rPr lang="fr-FR" sz="1800" b="1" strike="noStrike" spc="-1" dirty="0">
                <a:solidFill>
                  <a:srgbClr val="000000"/>
                </a:solidFill>
                <a:uFill>
                  <a:solidFill>
                    <a:srgbClr val="FFFFFF"/>
                  </a:solidFill>
                </a:uFill>
                <a:latin typeface="Calibri"/>
                <a:ea typeface="DejaVu Sans"/>
              </a:rPr>
              <a:t>7</a:t>
            </a:r>
            <a:r>
              <a:rPr lang="fr-FR" sz="1800" b="0" strike="noStrike" spc="-1" dirty="0">
                <a:solidFill>
                  <a:srgbClr val="000000"/>
                </a:solidFill>
                <a:uFill>
                  <a:solidFill>
                    <a:srgbClr val="FFFFFF"/>
                  </a:solidFill>
                </a:uFill>
                <a:latin typeface="Calibri"/>
                <a:ea typeface="DejaVu Sans"/>
              </a:rPr>
              <a:t>  </a:t>
            </a:r>
            <a:r>
              <a:rPr lang="fr-FR" sz="1800" b="0" strike="noStrike" spc="-1" dirty="0">
                <a:solidFill>
                  <a:srgbClr val="000000"/>
                </a:solidFill>
                <a:uFill>
                  <a:solidFill>
                    <a:srgbClr val="FFFFFF"/>
                  </a:solidFill>
                </a:uFill>
                <a:latin typeface="Arial"/>
                <a:ea typeface="DejaVu Sans"/>
              </a:rPr>
              <a:t>Préparation et pose des poutres</a:t>
            </a:r>
            <a:endParaRPr lang="fr-FR" sz="1800" b="0" strike="noStrike" spc="-1" dirty="0">
              <a:solidFill>
                <a:srgbClr val="000000"/>
              </a:solidFill>
              <a:uFill>
                <a:solidFill>
                  <a:srgbClr val="FFFFFF"/>
                </a:solidFill>
              </a:uFill>
              <a:latin typeface="Arial"/>
            </a:endParaRPr>
          </a:p>
          <a:p>
            <a:pPr algn="just">
              <a:lnSpc>
                <a:spcPct val="100000"/>
              </a:lnSpc>
            </a:pPr>
            <a:r>
              <a:rPr lang="fr-FR" sz="1800" b="0" strike="noStrike" spc="-1" dirty="0">
                <a:solidFill>
                  <a:srgbClr val="000000"/>
                </a:solidFill>
                <a:uFill>
                  <a:solidFill>
                    <a:srgbClr val="FFFFFF"/>
                  </a:solidFill>
                </a:uFill>
                <a:latin typeface="Arial"/>
                <a:ea typeface="DejaVu Sans"/>
              </a:rPr>
              <a:t>       - Construction des chevêtres des culées sur micropieux </a:t>
            </a:r>
            <a:endParaRPr lang="fr-FR" sz="1800" b="0" strike="noStrike" spc="-1" dirty="0">
              <a:solidFill>
                <a:srgbClr val="000000"/>
              </a:solidFill>
              <a:uFill>
                <a:solidFill>
                  <a:srgbClr val="FFFFFF"/>
                </a:solidFill>
              </a:uFill>
              <a:latin typeface="Arial"/>
            </a:endParaRPr>
          </a:p>
          <a:p>
            <a:pPr marL="625320" indent="-622440" algn="just">
              <a:lnSpc>
                <a:spcPct val="100000"/>
              </a:lnSpc>
            </a:pPr>
            <a:r>
              <a:rPr lang="fr-FR" sz="1800" b="0" strike="noStrike" spc="-1" dirty="0">
                <a:solidFill>
                  <a:srgbClr val="000000"/>
                </a:solidFill>
                <a:uFill>
                  <a:solidFill>
                    <a:srgbClr val="FFFFFF"/>
                  </a:solidFill>
                </a:uFill>
                <a:latin typeface="Arial"/>
                <a:ea typeface="DejaVu Sans"/>
              </a:rPr>
              <a:t>     - Pose des chevêtres métalliques provisoires &amp; installation de 2 grues </a:t>
            </a:r>
            <a:endParaRPr lang="fr-FR" sz="1800" b="0" strike="noStrike" spc="-1" dirty="0">
              <a:solidFill>
                <a:srgbClr val="000000"/>
              </a:solidFill>
              <a:uFill>
                <a:solidFill>
                  <a:srgbClr val="FFFFFF"/>
                </a:solidFill>
              </a:uFill>
              <a:latin typeface="Arial"/>
            </a:endParaRPr>
          </a:p>
          <a:p>
            <a:pPr marL="625320" indent="-622440" algn="just">
              <a:lnSpc>
                <a:spcPct val="100000"/>
              </a:lnSpc>
            </a:pPr>
            <a:r>
              <a:rPr lang="fr-FR" sz="1800" b="0" strike="noStrike" spc="-1" dirty="0">
                <a:solidFill>
                  <a:srgbClr val="000000"/>
                </a:solidFill>
                <a:uFill>
                  <a:solidFill>
                    <a:srgbClr val="FFFFFF"/>
                  </a:solidFill>
                </a:uFill>
                <a:latin typeface="Arial"/>
                <a:ea typeface="DejaVu Sans"/>
              </a:rPr>
              <a:t>       - Grutage des poutres à partir de la dernière travée au Nord</a:t>
            </a:r>
            <a:endParaRPr lang="fr-FR" sz="1800" b="0" strike="noStrike" spc="-1" dirty="0">
              <a:solidFill>
                <a:srgbClr val="000000"/>
              </a:solidFill>
              <a:uFill>
                <a:solidFill>
                  <a:srgbClr val="FFFFFF"/>
                </a:solidFill>
              </a:uFill>
              <a:latin typeface="Arial"/>
            </a:endParaRPr>
          </a:p>
        </p:txBody>
      </p:sp>
      <p:pic>
        <p:nvPicPr>
          <p:cNvPr id="259" name="Image 64"/>
          <p:cNvPicPr/>
          <p:nvPr/>
        </p:nvPicPr>
        <p:blipFill>
          <a:blip r:embed="rId10"/>
          <a:stretch/>
        </p:blipFill>
        <p:spPr>
          <a:xfrm>
            <a:off x="7904939" y="12875491"/>
            <a:ext cx="6155640" cy="1355400"/>
          </a:xfrm>
          <a:prstGeom prst="rect">
            <a:avLst/>
          </a:prstGeom>
          <a:ln>
            <a:noFill/>
          </a:ln>
        </p:spPr>
      </p:pic>
      <p:pic>
        <p:nvPicPr>
          <p:cNvPr id="260" name="Image 68"/>
          <p:cNvPicPr/>
          <p:nvPr/>
        </p:nvPicPr>
        <p:blipFill>
          <a:blip r:embed="rId11"/>
          <a:stretch/>
        </p:blipFill>
        <p:spPr>
          <a:xfrm>
            <a:off x="7919879" y="14353560"/>
            <a:ext cx="6155640" cy="1416600"/>
          </a:xfrm>
          <a:prstGeom prst="rect">
            <a:avLst/>
          </a:prstGeom>
          <a:ln>
            <a:noFill/>
          </a:ln>
        </p:spPr>
      </p:pic>
      <p:sp>
        <p:nvSpPr>
          <p:cNvPr id="261" name="CustomShape 38"/>
          <p:cNvSpPr/>
          <p:nvPr/>
        </p:nvSpPr>
        <p:spPr>
          <a:xfrm>
            <a:off x="7226280" y="16385190"/>
            <a:ext cx="7151040" cy="1732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1" strike="noStrike" spc="-1" dirty="0">
                <a:solidFill>
                  <a:srgbClr val="000000"/>
                </a:solidFill>
                <a:uFill>
                  <a:solidFill>
                    <a:srgbClr val="FFFFFF"/>
                  </a:solidFill>
                </a:uFill>
                <a:latin typeface="Calibri"/>
                <a:ea typeface="DejaVu Sans"/>
              </a:rPr>
              <a:t>8</a:t>
            </a:r>
            <a:r>
              <a:rPr lang="fr-FR" sz="1800" b="0" strike="noStrike" spc="-1" dirty="0">
                <a:solidFill>
                  <a:srgbClr val="000000"/>
                </a:solidFill>
                <a:uFill>
                  <a:solidFill>
                    <a:srgbClr val="FFFFFF"/>
                  </a:solidFill>
                </a:uFill>
                <a:latin typeface="Calibri"/>
                <a:ea typeface="DejaVu Sans"/>
              </a:rPr>
              <a:t>  &amp;  </a:t>
            </a:r>
            <a:r>
              <a:rPr lang="fr-FR" sz="1800" b="1" strike="noStrike" spc="-1" dirty="0">
                <a:solidFill>
                  <a:srgbClr val="000000"/>
                </a:solidFill>
                <a:uFill>
                  <a:solidFill>
                    <a:srgbClr val="FFFFFF"/>
                  </a:solidFill>
                </a:uFill>
                <a:latin typeface="Calibri"/>
                <a:ea typeface="DejaVu Sans"/>
              </a:rPr>
              <a:t>9</a:t>
            </a:r>
            <a:r>
              <a:rPr lang="fr-FR" sz="1800" b="0" strike="noStrike" spc="-1" dirty="0">
                <a:solidFill>
                  <a:srgbClr val="000000"/>
                </a:solidFill>
                <a:uFill>
                  <a:solidFill>
                    <a:srgbClr val="FFFFFF"/>
                  </a:solidFill>
                </a:uFill>
                <a:latin typeface="Calibri"/>
                <a:ea typeface="DejaVu Sans"/>
              </a:rPr>
              <a:t>  </a:t>
            </a:r>
            <a:r>
              <a:rPr lang="fr-FR" sz="1800" b="0" strike="noStrike" spc="-1" dirty="0">
                <a:solidFill>
                  <a:srgbClr val="000000"/>
                </a:solidFill>
                <a:uFill>
                  <a:solidFill>
                    <a:srgbClr val="FFFFFF"/>
                  </a:solidFill>
                </a:uFill>
                <a:latin typeface="Arial"/>
                <a:ea typeface="DejaVu Sans"/>
              </a:rPr>
              <a:t>Préparation et pose des poutres</a:t>
            </a:r>
            <a:endParaRPr lang="fr-FR" sz="1800" b="0" strike="noStrike" spc="-1" dirty="0">
              <a:solidFill>
                <a:srgbClr val="000000"/>
              </a:solidFill>
              <a:uFill>
                <a:solidFill>
                  <a:srgbClr val="FFFFFF"/>
                </a:solidFill>
              </a:uFill>
              <a:latin typeface="Arial"/>
            </a:endParaRPr>
          </a:p>
          <a:p>
            <a:pPr algn="just">
              <a:lnSpc>
                <a:spcPct val="100000"/>
              </a:lnSpc>
            </a:pPr>
            <a:r>
              <a:rPr lang="fr-FR" sz="1800" b="0" strike="noStrike" spc="-1" dirty="0">
                <a:solidFill>
                  <a:srgbClr val="000000"/>
                </a:solidFill>
                <a:uFill>
                  <a:solidFill>
                    <a:srgbClr val="FFFFFF"/>
                  </a:solidFill>
                </a:uFill>
                <a:latin typeface="Arial"/>
                <a:ea typeface="DejaVu Sans"/>
              </a:rPr>
              <a:t>       - Déplacement des grues et dépose de l’estacade métallique</a:t>
            </a:r>
            <a:endParaRPr lang="fr-FR" sz="1800" b="0" strike="noStrike" spc="-1" dirty="0">
              <a:solidFill>
                <a:srgbClr val="000000"/>
              </a:solidFill>
              <a:uFill>
                <a:solidFill>
                  <a:srgbClr val="FFFFFF"/>
                </a:solidFill>
              </a:uFill>
              <a:latin typeface="Arial"/>
            </a:endParaRPr>
          </a:p>
          <a:p>
            <a:pPr algn="just">
              <a:lnSpc>
                <a:spcPct val="100000"/>
              </a:lnSpc>
            </a:pPr>
            <a:r>
              <a:rPr lang="fr-FR" sz="1800" b="0" strike="noStrike" spc="-1" dirty="0">
                <a:solidFill>
                  <a:srgbClr val="000000"/>
                </a:solidFill>
                <a:uFill>
                  <a:solidFill>
                    <a:srgbClr val="FFFFFF"/>
                  </a:solidFill>
                </a:uFill>
                <a:latin typeface="Arial"/>
                <a:ea typeface="DejaVu Sans"/>
              </a:rPr>
              <a:t>       - Grutage des poutres au niveau de la travée extrême Sud</a:t>
            </a:r>
            <a:endParaRPr lang="fr-FR" sz="1800" b="0" strike="noStrike" spc="-1" dirty="0">
              <a:solidFill>
                <a:srgbClr val="000000"/>
              </a:solidFill>
              <a:uFill>
                <a:solidFill>
                  <a:srgbClr val="FFFFFF"/>
                </a:solidFill>
              </a:uFill>
              <a:latin typeface="Arial"/>
            </a:endParaRPr>
          </a:p>
          <a:p>
            <a:pPr algn="just">
              <a:lnSpc>
                <a:spcPct val="100000"/>
              </a:lnSpc>
            </a:pPr>
            <a:r>
              <a:rPr lang="fr-FR" sz="1800" b="0" strike="noStrike" spc="-1" dirty="0">
                <a:solidFill>
                  <a:srgbClr val="000000"/>
                </a:solidFill>
                <a:uFill>
                  <a:solidFill>
                    <a:srgbClr val="FFFFFF"/>
                  </a:solidFill>
                </a:uFill>
                <a:latin typeface="Arial"/>
                <a:ea typeface="DejaVu Sans"/>
              </a:rPr>
              <a:t>       - Ferraillage du hourdis et des entretoises sur appuis</a:t>
            </a:r>
            <a:endParaRPr lang="fr-FR" sz="1800" b="0" strike="noStrike" spc="-1" dirty="0">
              <a:solidFill>
                <a:srgbClr val="000000"/>
              </a:solidFill>
              <a:uFill>
                <a:solidFill>
                  <a:srgbClr val="FFFFFF"/>
                </a:solidFill>
              </a:uFill>
              <a:latin typeface="Arial"/>
            </a:endParaRPr>
          </a:p>
          <a:p>
            <a:pPr algn="just">
              <a:lnSpc>
                <a:spcPct val="100000"/>
              </a:lnSpc>
            </a:pPr>
            <a:r>
              <a:rPr lang="fr-FR" sz="1800" b="0" strike="noStrike" spc="-1" dirty="0">
                <a:solidFill>
                  <a:srgbClr val="000000"/>
                </a:solidFill>
                <a:uFill>
                  <a:solidFill>
                    <a:srgbClr val="FFFFFF"/>
                  </a:solidFill>
                </a:uFill>
                <a:latin typeface="Arial"/>
                <a:ea typeface="DejaVu Sans"/>
              </a:rPr>
              <a:t>       - Bétonnage du hourdis et des entretoises</a:t>
            </a:r>
            <a:endParaRPr lang="fr-FR" sz="1800" b="0" strike="noStrike" spc="-1" dirty="0">
              <a:solidFill>
                <a:srgbClr val="000000"/>
              </a:solidFill>
              <a:uFill>
                <a:solidFill>
                  <a:srgbClr val="FFFFFF"/>
                </a:solidFill>
              </a:uFill>
              <a:latin typeface="Arial"/>
            </a:endParaRPr>
          </a:p>
          <a:p>
            <a:pPr marL="625320" indent="-622440" algn="just">
              <a:lnSpc>
                <a:spcPct val="100000"/>
              </a:lnSpc>
            </a:pPr>
            <a:r>
              <a:rPr lang="fr-FR" sz="1800" b="0" strike="noStrike" spc="-1" dirty="0">
                <a:solidFill>
                  <a:srgbClr val="000000"/>
                </a:solidFill>
                <a:uFill>
                  <a:solidFill>
                    <a:srgbClr val="FFFFFF"/>
                  </a:solidFill>
                </a:uFill>
                <a:latin typeface="Arial"/>
                <a:ea typeface="DejaVu Sans"/>
              </a:rPr>
              <a:t>      </a:t>
            </a:r>
            <a:r>
              <a:rPr lang="fr-FR" sz="1800" b="0" strike="noStrike" spc="-1" dirty="0" smtClean="0">
                <a:solidFill>
                  <a:srgbClr val="000000"/>
                </a:solidFill>
                <a:uFill>
                  <a:solidFill>
                    <a:srgbClr val="FFFFFF"/>
                  </a:solidFill>
                </a:uFill>
                <a:latin typeface="Arial"/>
                <a:ea typeface="DejaVu Sans"/>
              </a:rPr>
              <a:t> - </a:t>
            </a:r>
            <a:r>
              <a:rPr lang="fr-FR" sz="1800" b="0" strike="noStrike" spc="-1" dirty="0">
                <a:solidFill>
                  <a:srgbClr val="000000"/>
                </a:solidFill>
                <a:uFill>
                  <a:solidFill>
                    <a:srgbClr val="FFFFFF"/>
                  </a:solidFill>
                </a:uFill>
                <a:latin typeface="Arial"/>
                <a:ea typeface="DejaVu Sans"/>
              </a:rPr>
              <a:t>Mise en tension de la précontrainte au niveau des entretoises sur piles</a:t>
            </a:r>
            <a:endParaRPr lang="fr-FR" sz="1800" b="0" strike="noStrike" spc="-1" dirty="0">
              <a:solidFill>
                <a:srgbClr val="000000"/>
              </a:solidFill>
              <a:uFill>
                <a:solidFill>
                  <a:srgbClr val="FFFFFF"/>
                </a:solidFill>
              </a:uFill>
              <a:latin typeface="Arial"/>
            </a:endParaRPr>
          </a:p>
        </p:txBody>
      </p:sp>
      <p:pic>
        <p:nvPicPr>
          <p:cNvPr id="262" name="Image 75"/>
          <p:cNvPicPr/>
          <p:nvPr/>
        </p:nvPicPr>
        <p:blipFill>
          <a:blip r:embed="rId12"/>
          <a:stretch/>
        </p:blipFill>
        <p:spPr>
          <a:xfrm>
            <a:off x="7855740" y="18522752"/>
            <a:ext cx="6150600" cy="1180800"/>
          </a:xfrm>
          <a:prstGeom prst="rect">
            <a:avLst/>
          </a:prstGeom>
          <a:ln>
            <a:noFill/>
          </a:ln>
        </p:spPr>
      </p:pic>
      <p:pic>
        <p:nvPicPr>
          <p:cNvPr id="263" name="Image 76"/>
          <p:cNvPicPr/>
          <p:nvPr/>
        </p:nvPicPr>
        <p:blipFill>
          <a:blip r:embed="rId13"/>
          <a:stretch/>
        </p:blipFill>
        <p:spPr>
          <a:xfrm>
            <a:off x="7858440" y="19769912"/>
            <a:ext cx="6005520" cy="1555890"/>
          </a:xfrm>
          <a:prstGeom prst="rect">
            <a:avLst/>
          </a:prstGeom>
          <a:ln>
            <a:noFill/>
          </a:ln>
        </p:spPr>
      </p:pic>
      <p:sp>
        <p:nvSpPr>
          <p:cNvPr id="264" name="CustomShape 39"/>
          <p:cNvSpPr/>
          <p:nvPr/>
        </p:nvSpPr>
        <p:spPr>
          <a:xfrm>
            <a:off x="7086780" y="21862800"/>
            <a:ext cx="7233840" cy="1458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625320" indent="-622440" algn="just">
              <a:lnSpc>
                <a:spcPct val="100000"/>
              </a:lnSpc>
            </a:pPr>
            <a:r>
              <a:rPr lang="fr-FR" sz="1800" b="1" strike="noStrike" spc="-1" dirty="0">
                <a:solidFill>
                  <a:srgbClr val="000000"/>
                </a:solidFill>
                <a:uFill>
                  <a:solidFill>
                    <a:srgbClr val="FFFFFF"/>
                  </a:solidFill>
                </a:uFill>
                <a:latin typeface="Calibri"/>
                <a:ea typeface="DejaVu Sans"/>
              </a:rPr>
              <a:t>10</a:t>
            </a:r>
            <a:r>
              <a:rPr lang="fr-FR" sz="1800" b="0" strike="noStrike" spc="-1" dirty="0">
                <a:solidFill>
                  <a:srgbClr val="000000"/>
                </a:solidFill>
                <a:uFill>
                  <a:solidFill>
                    <a:srgbClr val="FFFFFF"/>
                  </a:solidFill>
                </a:uFill>
                <a:latin typeface="Calibri"/>
                <a:ea typeface="DejaVu Sans"/>
              </a:rPr>
              <a:t>  &amp;  </a:t>
            </a:r>
            <a:r>
              <a:rPr lang="fr-FR" sz="1800" b="1" strike="noStrike" spc="-1" dirty="0">
                <a:solidFill>
                  <a:srgbClr val="000000"/>
                </a:solidFill>
                <a:uFill>
                  <a:solidFill>
                    <a:srgbClr val="FFFFFF"/>
                  </a:solidFill>
                </a:uFill>
                <a:latin typeface="Calibri"/>
                <a:ea typeface="DejaVu Sans"/>
              </a:rPr>
              <a:t>11</a:t>
            </a:r>
            <a:r>
              <a:rPr lang="fr-FR" sz="1800" b="0" strike="noStrike" spc="-1" dirty="0">
                <a:solidFill>
                  <a:srgbClr val="000000"/>
                </a:solidFill>
                <a:uFill>
                  <a:solidFill>
                    <a:srgbClr val="FFFFFF"/>
                  </a:solidFill>
                </a:uFill>
                <a:latin typeface="Calibri"/>
                <a:ea typeface="DejaVu Sans"/>
              </a:rPr>
              <a:t>  </a:t>
            </a:r>
            <a:r>
              <a:rPr lang="fr-FR" sz="1800" b="0" strike="noStrike" spc="-1" dirty="0">
                <a:solidFill>
                  <a:srgbClr val="000000"/>
                </a:solidFill>
                <a:uFill>
                  <a:solidFill>
                    <a:srgbClr val="FFFFFF"/>
                  </a:solidFill>
                </a:uFill>
                <a:latin typeface="Arial"/>
                <a:ea typeface="DejaVu Sans"/>
              </a:rPr>
              <a:t>Dévérinage, mise en circulation &amp; repli du matériel de chantier</a:t>
            </a:r>
            <a:endParaRPr lang="fr-FR" sz="1800" b="0" strike="noStrike" spc="-1" dirty="0">
              <a:solidFill>
                <a:srgbClr val="000000"/>
              </a:solidFill>
              <a:uFill>
                <a:solidFill>
                  <a:srgbClr val="FFFFFF"/>
                </a:solidFill>
              </a:uFill>
              <a:latin typeface="Arial"/>
            </a:endParaRPr>
          </a:p>
          <a:p>
            <a:pPr marL="625320" indent="-622440" algn="just">
              <a:lnSpc>
                <a:spcPct val="100000"/>
              </a:lnSpc>
            </a:pPr>
            <a:r>
              <a:rPr lang="fr-FR" sz="1800" b="0" strike="noStrike" spc="-1" dirty="0">
                <a:solidFill>
                  <a:srgbClr val="000000"/>
                </a:solidFill>
                <a:uFill>
                  <a:solidFill>
                    <a:srgbClr val="FFFFFF"/>
                  </a:solidFill>
                </a:uFill>
                <a:latin typeface="Arial"/>
                <a:ea typeface="DejaVu Sans"/>
              </a:rPr>
              <a:t>       - Dévérinage sur appuis définitifs et dépose des chevêtres provisoires</a:t>
            </a:r>
            <a:endParaRPr lang="fr-FR" sz="1800" b="0" strike="noStrike" spc="-1" dirty="0">
              <a:solidFill>
                <a:srgbClr val="000000"/>
              </a:solidFill>
              <a:uFill>
                <a:solidFill>
                  <a:srgbClr val="FFFFFF"/>
                </a:solidFill>
              </a:uFill>
              <a:latin typeface="Arial"/>
            </a:endParaRPr>
          </a:p>
          <a:p>
            <a:pPr marL="625320" indent="-622440" algn="just">
              <a:lnSpc>
                <a:spcPct val="100000"/>
              </a:lnSpc>
            </a:pPr>
            <a:r>
              <a:rPr lang="fr-FR" sz="1800" b="0" strike="noStrike" spc="-1" dirty="0">
                <a:solidFill>
                  <a:srgbClr val="000000"/>
                </a:solidFill>
                <a:uFill>
                  <a:solidFill>
                    <a:srgbClr val="FFFFFF"/>
                  </a:solidFill>
                </a:uFill>
                <a:latin typeface="Arial"/>
                <a:ea typeface="DejaVu Sans"/>
              </a:rPr>
              <a:t>       -  Mise en œuvre de l’étanchéité et des superstructures</a:t>
            </a:r>
            <a:endParaRPr lang="fr-FR" sz="1800" b="0" strike="noStrike" spc="-1" dirty="0">
              <a:solidFill>
                <a:srgbClr val="000000"/>
              </a:solidFill>
              <a:uFill>
                <a:solidFill>
                  <a:srgbClr val="FFFFFF"/>
                </a:solidFill>
              </a:uFill>
              <a:latin typeface="Arial"/>
            </a:endParaRPr>
          </a:p>
          <a:p>
            <a:pPr marL="625320" indent="-622440" algn="just">
              <a:lnSpc>
                <a:spcPct val="100000"/>
              </a:lnSpc>
            </a:pPr>
            <a:r>
              <a:rPr lang="fr-FR" sz="1800" b="0" strike="noStrike" spc="-1" dirty="0">
                <a:solidFill>
                  <a:srgbClr val="000000"/>
                </a:solidFill>
                <a:uFill>
                  <a:solidFill>
                    <a:srgbClr val="FFFFFF"/>
                  </a:solidFill>
                </a:uFill>
                <a:latin typeface="Arial"/>
                <a:ea typeface="DejaVu Sans"/>
              </a:rPr>
              <a:t>       -  Épreuve de chargement et mise en service de l’ouvrage</a:t>
            </a:r>
            <a:endParaRPr lang="fr-FR" sz="1800" b="0" strike="noStrike" spc="-1" dirty="0">
              <a:solidFill>
                <a:srgbClr val="000000"/>
              </a:solidFill>
              <a:uFill>
                <a:solidFill>
                  <a:srgbClr val="FFFFFF"/>
                </a:solidFill>
              </a:uFill>
              <a:latin typeface="Arial"/>
            </a:endParaRPr>
          </a:p>
          <a:p>
            <a:pPr marL="625320" indent="-622440" algn="just">
              <a:lnSpc>
                <a:spcPct val="100000"/>
              </a:lnSpc>
            </a:pPr>
            <a:r>
              <a:rPr lang="fr-FR" sz="1800" b="0" strike="noStrike" spc="-1" dirty="0">
                <a:solidFill>
                  <a:srgbClr val="000000"/>
                </a:solidFill>
                <a:uFill>
                  <a:solidFill>
                    <a:srgbClr val="FFFFFF"/>
                  </a:solidFill>
                </a:uFill>
                <a:latin typeface="Arial"/>
                <a:ea typeface="DejaVu Sans"/>
              </a:rPr>
              <a:t>       - Rétablissement des cheminements cycles et piétons </a:t>
            </a:r>
            <a:endParaRPr lang="fr-FR" sz="1800" b="0" strike="noStrike" spc="-1" dirty="0">
              <a:solidFill>
                <a:srgbClr val="000000"/>
              </a:solidFill>
              <a:uFill>
                <a:solidFill>
                  <a:srgbClr val="FFFFFF"/>
                </a:solidFill>
              </a:uFill>
              <a:latin typeface="Arial"/>
            </a:endParaRPr>
          </a:p>
          <a:p>
            <a:pPr marL="625320" indent="-622440" algn="just">
              <a:lnSpc>
                <a:spcPct val="100000"/>
              </a:lnSpc>
            </a:pPr>
            <a:r>
              <a:rPr lang="fr-FR" sz="1800" b="0" strike="noStrike" spc="-1" dirty="0">
                <a:solidFill>
                  <a:srgbClr val="000000"/>
                </a:solidFill>
                <a:uFill>
                  <a:solidFill>
                    <a:srgbClr val="FFFFFF"/>
                  </a:solidFill>
                </a:uFill>
                <a:latin typeface="Arial"/>
                <a:ea typeface="DejaVu Sans"/>
              </a:rPr>
              <a:t>    </a:t>
            </a:r>
            <a:r>
              <a:rPr lang="fr-FR" sz="1800" b="0" strike="noStrike" spc="-1" dirty="0" smtClean="0">
                <a:solidFill>
                  <a:srgbClr val="000000"/>
                </a:solidFill>
                <a:uFill>
                  <a:solidFill>
                    <a:srgbClr val="FFFFFF"/>
                  </a:solidFill>
                </a:uFill>
                <a:latin typeface="Arial"/>
                <a:ea typeface="DejaVu Sans"/>
              </a:rPr>
              <a:t>   </a:t>
            </a:r>
            <a:r>
              <a:rPr lang="fr-FR" sz="1800" b="0" strike="noStrike" spc="-1" dirty="0">
                <a:solidFill>
                  <a:srgbClr val="000000"/>
                </a:solidFill>
                <a:uFill>
                  <a:solidFill>
                    <a:srgbClr val="FFFFFF"/>
                  </a:solidFill>
                </a:uFill>
                <a:latin typeface="Arial"/>
                <a:ea typeface="DejaVu Sans"/>
              </a:rPr>
              <a:t>-  Démontage de la passerelle provisoire &amp; repli du matériel de chantier</a:t>
            </a:r>
            <a:endParaRPr lang="fr-FR" sz="1800" b="0" strike="noStrike" spc="-1" dirty="0">
              <a:solidFill>
                <a:srgbClr val="000000"/>
              </a:solidFill>
              <a:uFill>
                <a:solidFill>
                  <a:srgbClr val="FFFFFF"/>
                </a:solidFill>
              </a:uFill>
              <a:latin typeface="Arial"/>
            </a:endParaRPr>
          </a:p>
        </p:txBody>
      </p:sp>
      <p:pic>
        <p:nvPicPr>
          <p:cNvPr id="265" name="Image 78"/>
          <p:cNvPicPr/>
          <p:nvPr/>
        </p:nvPicPr>
        <p:blipFill>
          <a:blip r:embed="rId14"/>
          <a:srcRect t="14859"/>
          <a:stretch/>
        </p:blipFill>
        <p:spPr>
          <a:xfrm>
            <a:off x="8011860" y="24441240"/>
            <a:ext cx="6101280" cy="1397520"/>
          </a:xfrm>
          <a:prstGeom prst="rect">
            <a:avLst/>
          </a:prstGeom>
          <a:ln>
            <a:noFill/>
          </a:ln>
        </p:spPr>
      </p:pic>
      <p:sp>
        <p:nvSpPr>
          <p:cNvPr id="266" name="CustomShape 40"/>
          <p:cNvSpPr/>
          <p:nvPr/>
        </p:nvSpPr>
        <p:spPr>
          <a:xfrm>
            <a:off x="2697480" y="12884980"/>
            <a:ext cx="479160" cy="448920"/>
          </a:xfrm>
          <a:prstGeom prst="downArrow">
            <a:avLst>
              <a:gd name="adj1" fmla="val 50000"/>
              <a:gd name="adj2" fmla="val 50000"/>
            </a:avLst>
          </a:prstGeom>
          <a:solidFill>
            <a:srgbClr val="A9D18E"/>
          </a:solidFill>
          <a:ln w="12600">
            <a:solidFill>
              <a:srgbClr val="A9D18E"/>
            </a:solidFill>
            <a:miter/>
          </a:ln>
        </p:spPr>
        <p:style>
          <a:lnRef idx="0">
            <a:scrgbClr r="0" g="0" b="0"/>
          </a:lnRef>
          <a:fillRef idx="0">
            <a:scrgbClr r="0" g="0" b="0"/>
          </a:fillRef>
          <a:effectRef idx="0">
            <a:scrgbClr r="0" g="0" b="0"/>
          </a:effectRef>
          <a:fontRef idx="minor"/>
        </p:style>
      </p:sp>
      <p:sp>
        <p:nvSpPr>
          <p:cNvPr id="267" name="CustomShape 41"/>
          <p:cNvSpPr/>
          <p:nvPr/>
        </p:nvSpPr>
        <p:spPr>
          <a:xfrm>
            <a:off x="2742000" y="17158681"/>
            <a:ext cx="479160" cy="448920"/>
          </a:xfrm>
          <a:prstGeom prst="downArrow">
            <a:avLst>
              <a:gd name="adj1" fmla="val 50000"/>
              <a:gd name="adj2" fmla="val 50000"/>
            </a:avLst>
          </a:prstGeom>
          <a:solidFill>
            <a:srgbClr val="A9D18E"/>
          </a:solidFill>
          <a:ln w="12600">
            <a:solidFill>
              <a:srgbClr val="A9D18E"/>
            </a:solidFill>
            <a:miter/>
          </a:ln>
        </p:spPr>
        <p:style>
          <a:lnRef idx="0">
            <a:scrgbClr r="0" g="0" b="0"/>
          </a:lnRef>
          <a:fillRef idx="0">
            <a:scrgbClr r="0" g="0" b="0"/>
          </a:fillRef>
          <a:effectRef idx="0">
            <a:scrgbClr r="0" g="0" b="0"/>
          </a:effectRef>
          <a:fontRef idx="minor"/>
        </p:style>
      </p:sp>
      <p:sp>
        <p:nvSpPr>
          <p:cNvPr id="268" name="CustomShape 42"/>
          <p:cNvSpPr/>
          <p:nvPr/>
        </p:nvSpPr>
        <p:spPr>
          <a:xfrm>
            <a:off x="2742000" y="22070101"/>
            <a:ext cx="479160" cy="448920"/>
          </a:xfrm>
          <a:prstGeom prst="downArrow">
            <a:avLst>
              <a:gd name="adj1" fmla="val 50000"/>
              <a:gd name="adj2" fmla="val 50000"/>
            </a:avLst>
          </a:prstGeom>
          <a:solidFill>
            <a:srgbClr val="A9D18E"/>
          </a:solidFill>
          <a:ln w="12600">
            <a:solidFill>
              <a:srgbClr val="A9D18E"/>
            </a:solidFill>
            <a:miter/>
          </a:ln>
        </p:spPr>
        <p:style>
          <a:lnRef idx="0">
            <a:scrgbClr r="0" g="0" b="0"/>
          </a:lnRef>
          <a:fillRef idx="0">
            <a:scrgbClr r="0" g="0" b="0"/>
          </a:fillRef>
          <a:effectRef idx="0">
            <a:scrgbClr r="0" g="0" b="0"/>
          </a:effectRef>
          <a:fontRef idx="minor"/>
        </p:style>
      </p:sp>
      <p:sp>
        <p:nvSpPr>
          <p:cNvPr id="269" name="CustomShape 43"/>
          <p:cNvSpPr/>
          <p:nvPr/>
        </p:nvSpPr>
        <p:spPr>
          <a:xfrm>
            <a:off x="10464120" y="15892829"/>
            <a:ext cx="479160" cy="448920"/>
          </a:xfrm>
          <a:prstGeom prst="downArrow">
            <a:avLst>
              <a:gd name="adj1" fmla="val 50000"/>
              <a:gd name="adj2" fmla="val 50000"/>
            </a:avLst>
          </a:prstGeom>
          <a:solidFill>
            <a:srgbClr val="A9D18E"/>
          </a:solidFill>
          <a:ln w="12600">
            <a:solidFill>
              <a:srgbClr val="A9D18E"/>
            </a:solidFill>
            <a:miter/>
          </a:ln>
        </p:spPr>
        <p:style>
          <a:lnRef idx="0">
            <a:scrgbClr r="0" g="0" b="0"/>
          </a:lnRef>
          <a:fillRef idx="0">
            <a:scrgbClr r="0" g="0" b="0"/>
          </a:fillRef>
          <a:effectRef idx="0">
            <a:scrgbClr r="0" g="0" b="0"/>
          </a:effectRef>
          <a:fontRef idx="minor"/>
        </p:style>
      </p:sp>
      <p:sp>
        <p:nvSpPr>
          <p:cNvPr id="270" name="CustomShape 44"/>
          <p:cNvSpPr/>
          <p:nvPr/>
        </p:nvSpPr>
        <p:spPr>
          <a:xfrm>
            <a:off x="10464120" y="21407070"/>
            <a:ext cx="479160" cy="448920"/>
          </a:xfrm>
          <a:prstGeom prst="downArrow">
            <a:avLst>
              <a:gd name="adj1" fmla="val 50000"/>
              <a:gd name="adj2" fmla="val 50000"/>
            </a:avLst>
          </a:prstGeom>
          <a:solidFill>
            <a:srgbClr val="A9D18E"/>
          </a:solidFill>
          <a:ln w="12600">
            <a:solidFill>
              <a:srgbClr val="A9D18E"/>
            </a:solidFill>
            <a:miter/>
          </a:ln>
        </p:spPr>
        <p:style>
          <a:lnRef idx="0">
            <a:scrgbClr r="0" g="0" b="0"/>
          </a:lnRef>
          <a:fillRef idx="0">
            <a:scrgbClr r="0" g="0" b="0"/>
          </a:fillRef>
          <a:effectRef idx="0">
            <a:scrgbClr r="0" g="0" b="0"/>
          </a:effectRef>
          <a:fontRef idx="minor"/>
        </p:style>
      </p:sp>
      <p:sp>
        <p:nvSpPr>
          <p:cNvPr id="271" name="CustomShape 45"/>
          <p:cNvSpPr/>
          <p:nvPr/>
        </p:nvSpPr>
        <p:spPr>
          <a:xfrm>
            <a:off x="659520" y="26132400"/>
            <a:ext cx="13738680" cy="638640"/>
          </a:xfrm>
          <a:prstGeom prst="rect">
            <a:avLst/>
          </a:prstGeom>
          <a:solidFill>
            <a:srgbClr val="A9D18E"/>
          </a:solidFill>
          <a:ln w="76320">
            <a:solidFill>
              <a:srgbClr val="A9D18E"/>
            </a:solidFill>
            <a:miter/>
          </a:ln>
        </p:spPr>
        <p:style>
          <a:lnRef idx="0">
            <a:scrgbClr r="0" g="0" b="0"/>
          </a:lnRef>
          <a:fillRef idx="0">
            <a:scrgbClr r="0" g="0" b="0"/>
          </a:fillRef>
          <a:effectRef idx="0">
            <a:scrgbClr r="0" g="0" b="0"/>
          </a:effectRef>
          <a:fontRef idx="minor"/>
        </p:style>
        <p:txBody>
          <a:bodyPr lIns="288000" tIns="45000" rIns="288000" bIns="45000" anchor="ctr"/>
          <a:lstStyle/>
          <a:p>
            <a:pPr>
              <a:lnSpc>
                <a:spcPct val="100000"/>
              </a:lnSpc>
            </a:pPr>
            <a:r>
              <a:rPr lang="fr-FR" sz="3200" b="1" strike="noStrike" spc="-1">
                <a:solidFill>
                  <a:srgbClr val="000000"/>
                </a:solidFill>
                <a:uFill>
                  <a:solidFill>
                    <a:srgbClr val="FFFFFF"/>
                  </a:solidFill>
                </a:uFill>
                <a:latin typeface="Calibri"/>
                <a:ea typeface="DejaVu Sans"/>
              </a:rPr>
              <a:t>→ </a:t>
            </a:r>
            <a:r>
              <a:rPr lang="fr-FR" sz="3200" b="1" strike="noStrike" spc="-1">
                <a:solidFill>
                  <a:srgbClr val="000000"/>
                </a:solidFill>
                <a:uFill>
                  <a:solidFill>
                    <a:srgbClr val="FFFFFF"/>
                  </a:solidFill>
                </a:uFill>
                <a:latin typeface="Arial"/>
                <a:ea typeface="DejaVu Sans"/>
              </a:rPr>
              <a:t>VARIANTE A – ENJEUX PROPRES </a:t>
            </a:r>
            <a:r>
              <a:rPr lang="fr-FR" sz="3200" b="1" strike="noStrike" spc="-1">
                <a:solidFill>
                  <a:srgbClr val="000000"/>
                </a:solidFill>
                <a:uFill>
                  <a:solidFill>
                    <a:srgbClr val="FFFFFF"/>
                  </a:solidFill>
                </a:uFill>
                <a:latin typeface="Arial"/>
                <a:ea typeface="Arial"/>
              </a:rPr>
              <a:t>À S</a:t>
            </a:r>
            <a:r>
              <a:rPr lang="fr-FR" sz="3200" b="1" strike="noStrike" spc="-1">
                <a:solidFill>
                  <a:srgbClr val="000000"/>
                </a:solidFill>
                <a:uFill>
                  <a:solidFill>
                    <a:srgbClr val="FFFFFF"/>
                  </a:solidFill>
                </a:uFill>
                <a:latin typeface="Arial"/>
                <a:ea typeface="DejaVu Sans"/>
              </a:rPr>
              <a:t>A CONCEPTION </a:t>
            </a:r>
            <a:endParaRPr lang="fr-FR" sz="1800" b="0" strike="noStrike" spc="-1">
              <a:solidFill>
                <a:srgbClr val="000000"/>
              </a:solidFill>
              <a:uFill>
                <a:solidFill>
                  <a:srgbClr val="FFFFFF"/>
                </a:solidFill>
              </a:uFill>
              <a:latin typeface="Arial"/>
            </a:endParaRPr>
          </a:p>
        </p:txBody>
      </p:sp>
      <p:sp>
        <p:nvSpPr>
          <p:cNvPr id="272" name="CustomShape 46"/>
          <p:cNvSpPr/>
          <p:nvPr/>
        </p:nvSpPr>
        <p:spPr>
          <a:xfrm>
            <a:off x="661320" y="26908920"/>
            <a:ext cx="8680680" cy="5573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85840" indent="-281880" algn="just">
              <a:lnSpc>
                <a:spcPct val="100000"/>
              </a:lnSpc>
              <a:buClr>
                <a:srgbClr val="000000"/>
              </a:buClr>
              <a:buFont typeface="Wingdings" charset="2"/>
              <a:buChar char=""/>
            </a:pPr>
            <a:r>
              <a:rPr lang="fr-FR" sz="1800" b="1" strike="noStrike" spc="-1">
                <a:solidFill>
                  <a:srgbClr val="000000"/>
                </a:solidFill>
                <a:uFill>
                  <a:solidFill>
                    <a:srgbClr val="FFFFFF"/>
                  </a:solidFill>
                </a:uFill>
                <a:latin typeface="Arial"/>
                <a:ea typeface="DejaVu Sans"/>
              </a:rPr>
              <a:t>Conception des appuis</a:t>
            </a:r>
            <a:endParaRPr lang="fr-FR" sz="1800" b="0" strike="noStrike" spc="-1">
              <a:solidFill>
                <a:srgbClr val="000000"/>
              </a:solidFill>
              <a:uFill>
                <a:solidFill>
                  <a:srgbClr val="FFFFFF"/>
                </a:solidFill>
              </a:uFill>
              <a:latin typeface="Arial"/>
            </a:endParaRPr>
          </a:p>
          <a:p>
            <a:pPr marL="743040" lvl="1" indent="-281880" algn="just">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Préservation et réutilisation des culées de l’ouvrage existant dans le but d’intégrer le nouvel ouvrage dans son paysage en minimisant l’impact sur l’existant</a:t>
            </a:r>
            <a:endParaRPr lang="fr-FR" sz="1800" b="0" strike="noStrike" spc="-1">
              <a:solidFill>
                <a:srgbClr val="000000"/>
              </a:solidFill>
              <a:uFill>
                <a:solidFill>
                  <a:srgbClr val="FFFFFF"/>
                </a:solidFill>
              </a:uFill>
              <a:latin typeface="Arial"/>
            </a:endParaRPr>
          </a:p>
          <a:p>
            <a:pPr marL="743040" lvl="1" indent="-281880" algn="just">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Piles en portique unique avec de la précontrainte transversale</a:t>
            </a:r>
            <a:endParaRPr lang="fr-FR" sz="1800" b="0" strike="noStrike" spc="-1">
              <a:solidFill>
                <a:srgbClr val="000000"/>
              </a:solidFill>
              <a:uFill>
                <a:solidFill>
                  <a:srgbClr val="FFFFFF"/>
                </a:solidFill>
              </a:uFill>
              <a:latin typeface="Arial"/>
            </a:endParaRPr>
          </a:p>
          <a:p>
            <a:pPr marL="285840" indent="-281880" algn="just">
              <a:lnSpc>
                <a:spcPct val="150000"/>
              </a:lnSpc>
              <a:buClr>
                <a:srgbClr val="000000"/>
              </a:buClr>
              <a:buFont typeface="Wingdings" charset="2"/>
              <a:buChar char=""/>
            </a:pPr>
            <a:r>
              <a:rPr lang="fr-FR" sz="1800" b="1" strike="noStrike" spc="-1">
                <a:solidFill>
                  <a:srgbClr val="000000"/>
                </a:solidFill>
                <a:uFill>
                  <a:solidFill>
                    <a:srgbClr val="FFFFFF"/>
                  </a:solidFill>
                </a:uFill>
                <a:latin typeface="Arial"/>
                <a:ea typeface="DejaVu Sans"/>
              </a:rPr>
              <a:t>Conception du tablier</a:t>
            </a:r>
            <a:endParaRPr lang="fr-FR" sz="1800" b="0" strike="noStrike" spc="-1">
              <a:solidFill>
                <a:srgbClr val="000000"/>
              </a:solidFill>
              <a:uFill>
                <a:solidFill>
                  <a:srgbClr val="FFFFFF"/>
                </a:solidFill>
              </a:uFill>
              <a:latin typeface="Arial"/>
            </a:endParaRPr>
          </a:p>
          <a:p>
            <a:pPr marL="743040" lvl="1" indent="-281880" algn="just">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Tablier constitué de poutres en béton précontraint de 1,20 m de haut, préfabriquées en usine puis livrées sur site</a:t>
            </a:r>
            <a:endParaRPr lang="fr-FR" sz="1800" b="0" strike="noStrike" spc="-1">
              <a:solidFill>
                <a:srgbClr val="000000"/>
              </a:solidFill>
              <a:uFill>
                <a:solidFill>
                  <a:srgbClr val="FFFFFF"/>
                </a:solidFill>
              </a:uFill>
              <a:latin typeface="Arial"/>
            </a:endParaRPr>
          </a:p>
          <a:p>
            <a:pPr marL="743040" lvl="1" indent="-281880" algn="just">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Dalle et entretoises en béton armé ferraillées et coulées sur place</a:t>
            </a:r>
            <a:endParaRPr lang="fr-FR" sz="1800" b="0" strike="noStrike" spc="-1">
              <a:solidFill>
                <a:srgbClr val="000000"/>
              </a:solidFill>
              <a:uFill>
                <a:solidFill>
                  <a:srgbClr val="FFFFFF"/>
                </a:solidFill>
              </a:uFill>
              <a:latin typeface="Arial"/>
            </a:endParaRPr>
          </a:p>
          <a:p>
            <a:pPr marL="743040" lvl="1" indent="-281880" algn="just">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Réservations pour le passage des réseaux aux extrémités du tablier dans la corniche en béton ultra haute performance</a:t>
            </a:r>
            <a:endParaRPr lang="fr-FR" sz="1800" b="0" strike="noStrike" spc="-1">
              <a:solidFill>
                <a:srgbClr val="000000"/>
              </a:solidFill>
              <a:uFill>
                <a:solidFill>
                  <a:srgbClr val="FFFFFF"/>
                </a:solidFill>
              </a:uFill>
              <a:latin typeface="Arial"/>
            </a:endParaRPr>
          </a:p>
          <a:p>
            <a:pPr marL="743040" lvl="1" indent="-281880" algn="just">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Eclairage du tablier par des mâts d’éclairage au droit de chaque appui du tablier</a:t>
            </a:r>
            <a:endParaRPr lang="fr-FR" sz="1800" b="0" strike="noStrike" spc="-1">
              <a:solidFill>
                <a:srgbClr val="000000"/>
              </a:solidFill>
              <a:uFill>
                <a:solidFill>
                  <a:srgbClr val="FFFFFF"/>
                </a:solidFill>
              </a:uFill>
              <a:latin typeface="Arial"/>
            </a:endParaRPr>
          </a:p>
          <a:p>
            <a:pPr marL="285840" indent="-281880" algn="just">
              <a:lnSpc>
                <a:spcPct val="150000"/>
              </a:lnSpc>
              <a:buClr>
                <a:srgbClr val="000000"/>
              </a:buClr>
              <a:buFont typeface="Wingdings" charset="2"/>
              <a:buChar char=""/>
            </a:pPr>
            <a:r>
              <a:rPr lang="fr-FR" sz="1800" b="1" strike="noStrike" spc="-1">
                <a:solidFill>
                  <a:srgbClr val="000000"/>
                </a:solidFill>
                <a:uFill>
                  <a:solidFill>
                    <a:srgbClr val="FFFFFF"/>
                  </a:solidFill>
                </a:uFill>
                <a:latin typeface="Arial"/>
                <a:ea typeface="DejaVu Sans"/>
              </a:rPr>
              <a:t>Organisation des travaux</a:t>
            </a:r>
            <a:endParaRPr lang="fr-FR" sz="1800" b="0" strike="noStrike" spc="-1">
              <a:solidFill>
                <a:srgbClr val="000000"/>
              </a:solidFill>
              <a:uFill>
                <a:solidFill>
                  <a:srgbClr val="FFFFFF"/>
                </a:solidFill>
              </a:uFill>
              <a:latin typeface="Arial"/>
            </a:endParaRPr>
          </a:p>
          <a:p>
            <a:pPr marL="743040" lvl="1" indent="-281880" algn="just">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Réalisation des fondations et des appuis sous circulation sur l’ouvrage existant</a:t>
            </a:r>
            <a:endParaRPr lang="fr-FR" sz="1800" b="0" strike="noStrike" spc="-1">
              <a:solidFill>
                <a:srgbClr val="000000"/>
              </a:solidFill>
              <a:uFill>
                <a:solidFill>
                  <a:srgbClr val="FFFFFF"/>
                </a:solidFill>
              </a:uFill>
              <a:latin typeface="Arial"/>
            </a:endParaRPr>
          </a:p>
          <a:p>
            <a:pPr marL="743040" lvl="1" indent="-281880" algn="just">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Réalisation du tablier par grutage des poutres par deux grues </a:t>
            </a:r>
            <a:endParaRPr lang="fr-FR" sz="1800" b="0" strike="noStrike" spc="-1">
              <a:solidFill>
                <a:srgbClr val="000000"/>
              </a:solidFill>
              <a:uFill>
                <a:solidFill>
                  <a:srgbClr val="FFFFFF"/>
                </a:solidFill>
              </a:uFill>
              <a:latin typeface="Arial"/>
            </a:endParaRPr>
          </a:p>
          <a:p>
            <a:pPr marL="743040" lvl="1" indent="-281880" algn="just">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Durée prévisionnelle du chantier : </a:t>
            </a:r>
            <a:r>
              <a:rPr lang="fr-FR" sz="1800" b="1" u="sng" strike="noStrike" spc="-1">
                <a:solidFill>
                  <a:srgbClr val="70AD47"/>
                </a:solidFill>
                <a:uFill>
                  <a:solidFill>
                    <a:srgbClr val="FFFFFF"/>
                  </a:solidFill>
                </a:uFill>
                <a:latin typeface="Arial"/>
                <a:ea typeface="DejaVu Sans"/>
              </a:rPr>
              <a:t>17 mois dont 13 mois de travaux</a:t>
            </a:r>
            <a:endParaRPr lang="fr-FR" sz="1800" b="0" strike="noStrike" spc="-1">
              <a:solidFill>
                <a:srgbClr val="000000"/>
              </a:solidFill>
              <a:uFill>
                <a:solidFill>
                  <a:srgbClr val="FFFFFF"/>
                </a:solidFill>
              </a:uFill>
              <a:latin typeface="Arial"/>
            </a:endParaRPr>
          </a:p>
          <a:p>
            <a:pPr marL="743040" lvl="1" indent="-281880" algn="just">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Durée de coupure de la circulation sur la RD559 : </a:t>
            </a:r>
            <a:r>
              <a:rPr lang="fr-FR" sz="1800" b="1" u="sng" strike="noStrike" spc="-1">
                <a:solidFill>
                  <a:srgbClr val="70AD47"/>
                </a:solidFill>
                <a:uFill>
                  <a:solidFill>
                    <a:srgbClr val="FFFFFF"/>
                  </a:solidFill>
                </a:uFill>
                <a:latin typeface="Arial"/>
                <a:ea typeface="DejaVu Sans"/>
              </a:rPr>
              <a:t>8 mois</a:t>
            </a:r>
            <a:endParaRPr lang="fr-FR" sz="1800" b="0" strike="noStrike" spc="-1">
              <a:solidFill>
                <a:srgbClr val="000000"/>
              </a:solidFill>
              <a:uFill>
                <a:solidFill>
                  <a:srgbClr val="FFFFFF"/>
                </a:solidFill>
              </a:uFill>
              <a:latin typeface="Arial"/>
            </a:endParaRPr>
          </a:p>
          <a:p>
            <a:pPr marL="743040" lvl="1" indent="-281880" algn="just">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Coût prévisionnel des travaux : </a:t>
            </a:r>
            <a:r>
              <a:rPr lang="fr-FR" sz="1800" b="1" u="sng" strike="noStrike" spc="-1">
                <a:solidFill>
                  <a:srgbClr val="70AD47"/>
                </a:solidFill>
                <a:uFill>
                  <a:solidFill>
                    <a:srgbClr val="FFFFFF"/>
                  </a:solidFill>
                </a:uFill>
                <a:latin typeface="Arial"/>
                <a:ea typeface="DejaVu Sans"/>
              </a:rPr>
              <a:t>7 millions € HT</a:t>
            </a:r>
            <a:endParaRPr lang="fr-FR" sz="1800" b="0" strike="noStrike" spc="-1">
              <a:solidFill>
                <a:srgbClr val="000000"/>
              </a:solidFill>
              <a:uFill>
                <a:solidFill>
                  <a:srgbClr val="FFFFFF"/>
                </a:solidFill>
              </a:uFill>
              <a:latin typeface="Arial"/>
            </a:endParaRPr>
          </a:p>
        </p:txBody>
      </p:sp>
      <p:pic>
        <p:nvPicPr>
          <p:cNvPr id="273" name="Image 5"/>
          <p:cNvPicPr/>
          <p:nvPr/>
        </p:nvPicPr>
        <p:blipFill>
          <a:blip r:embed="rId15"/>
          <a:stretch/>
        </p:blipFill>
        <p:spPr>
          <a:xfrm>
            <a:off x="9387000" y="28227960"/>
            <a:ext cx="4818240" cy="3384360"/>
          </a:xfrm>
          <a:prstGeom prst="rect">
            <a:avLst/>
          </a:prstGeom>
          <a:ln>
            <a:solidFill>
              <a:schemeClr val="tx1"/>
            </a:solidFill>
          </a:ln>
        </p:spPr>
      </p:pic>
      <p:sp>
        <p:nvSpPr>
          <p:cNvPr id="274" name="CustomShape 47"/>
          <p:cNvSpPr/>
          <p:nvPr/>
        </p:nvSpPr>
        <p:spPr>
          <a:xfrm>
            <a:off x="15234480" y="4051440"/>
            <a:ext cx="14577840" cy="2555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800" b="0" strike="noStrike" spc="-1">
                <a:solidFill>
                  <a:srgbClr val="000000"/>
                </a:solidFill>
                <a:uFill>
                  <a:solidFill>
                    <a:srgbClr val="FFFFFF"/>
                  </a:solidFill>
                </a:uFill>
                <a:latin typeface="Arial"/>
                <a:ea typeface="DejaVu Sans"/>
              </a:rPr>
              <a:t>Cette solution rappelle l’élégance des arches du pont actuel de la Galiote. Il s’agit d’une structure mixte acier-béton avec des poutres par-dessous de hauteur variable. Les caractéristiques géométriques de la variante sont présentées comme suit :</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u="sng" strike="noStrike" spc="-1">
                <a:solidFill>
                  <a:srgbClr val="000000"/>
                </a:solidFill>
                <a:uFill>
                  <a:solidFill>
                    <a:srgbClr val="FFFFFF"/>
                  </a:solidFill>
                </a:uFill>
                <a:latin typeface="Arial"/>
                <a:ea typeface="DejaVu Sans"/>
              </a:rPr>
              <a:t>Longueur totale de l’ouvrage </a:t>
            </a:r>
            <a:r>
              <a:rPr lang="fr-FR" sz="1800" b="0" strike="noStrike" spc="-1">
                <a:solidFill>
                  <a:srgbClr val="000000"/>
                </a:solidFill>
                <a:uFill>
                  <a:solidFill>
                    <a:srgbClr val="FFFFFF"/>
                  </a:solidFill>
                </a:uFill>
                <a:latin typeface="Arial"/>
                <a:ea typeface="DejaVu Sans"/>
              </a:rPr>
              <a:t>: </a:t>
            </a:r>
            <a:r>
              <a:rPr lang="fr-FR" sz="1800" b="1" strike="noStrike" spc="-1">
                <a:solidFill>
                  <a:srgbClr val="000000"/>
                </a:solidFill>
                <a:uFill>
                  <a:solidFill>
                    <a:srgbClr val="FFFFFF"/>
                  </a:solidFill>
                </a:uFill>
                <a:latin typeface="Arial"/>
                <a:ea typeface="DejaVu Sans"/>
              </a:rPr>
              <a:t>114 m</a:t>
            </a:r>
            <a:r>
              <a:rPr lang="fr-FR" sz="1800" b="0" strike="noStrike" spc="-1">
                <a:solidFill>
                  <a:srgbClr val="000000"/>
                </a:solidFill>
                <a:uFill>
                  <a:solidFill>
                    <a:srgbClr val="FFFFFF"/>
                  </a:solidFill>
                </a:uFill>
                <a:latin typeface="Arial"/>
                <a:ea typeface="DejaVu Sans"/>
              </a:rPr>
              <a:t> décomposée en</a:t>
            </a:r>
            <a:r>
              <a:rPr lang="fr-FR" sz="1800" b="1" strike="noStrike" spc="-1">
                <a:solidFill>
                  <a:srgbClr val="000000"/>
                </a:solidFill>
                <a:uFill>
                  <a:solidFill>
                    <a:srgbClr val="FFFFFF"/>
                  </a:solidFill>
                </a:uFill>
                <a:latin typeface="Arial"/>
                <a:ea typeface="DejaVu Sans"/>
              </a:rPr>
              <a:t> quatre travées de 20 m – 37 m – 37 m – 20 m</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u="sng" strike="noStrike" spc="-1">
                <a:solidFill>
                  <a:srgbClr val="000000"/>
                </a:solidFill>
                <a:uFill>
                  <a:solidFill>
                    <a:srgbClr val="FFFFFF"/>
                  </a:solidFill>
                </a:uFill>
                <a:latin typeface="Arial"/>
                <a:ea typeface="DejaVu Sans"/>
              </a:rPr>
              <a:t>Profil en travers fonctionnel</a:t>
            </a:r>
            <a:r>
              <a:rPr lang="fr-FR" sz="1800" b="0" strike="noStrike" spc="-1">
                <a:solidFill>
                  <a:srgbClr val="000000"/>
                </a:solidFill>
                <a:uFill>
                  <a:solidFill>
                    <a:srgbClr val="FFFFFF"/>
                  </a:solidFill>
                </a:uFill>
                <a:latin typeface="Arial"/>
                <a:ea typeface="DejaVu Sans"/>
              </a:rPr>
              <a:t> - Largeur hors tout de </a:t>
            </a:r>
            <a:r>
              <a:rPr lang="fr-FR" sz="1800" b="1" strike="noStrike" spc="-1">
                <a:solidFill>
                  <a:srgbClr val="000000"/>
                </a:solidFill>
                <a:uFill>
                  <a:solidFill>
                    <a:srgbClr val="FFFFFF"/>
                  </a:solidFill>
                </a:uFill>
                <a:latin typeface="Arial"/>
                <a:ea typeface="DejaVu Sans"/>
              </a:rPr>
              <a:t>13,60 m</a:t>
            </a:r>
            <a:r>
              <a:rPr lang="fr-FR" sz="1800" b="0" strike="noStrike" spc="-1">
                <a:solidFill>
                  <a:srgbClr val="000000"/>
                </a:solidFill>
                <a:uFill>
                  <a:solidFill>
                    <a:srgbClr val="FFFFFF"/>
                  </a:solidFill>
                </a:uFill>
                <a:latin typeface="Arial"/>
                <a:ea typeface="DejaVu Sans"/>
              </a:rPr>
              <a:t> :</a:t>
            </a:r>
            <a:endParaRPr lang="fr-FR" sz="1800" b="0" strike="noStrike" spc="-1">
              <a:solidFill>
                <a:srgbClr val="000000"/>
              </a:solidFill>
              <a:uFill>
                <a:solidFill>
                  <a:srgbClr val="FFFFFF"/>
                </a:solidFill>
              </a:uFill>
              <a:latin typeface="Arial"/>
            </a:endParaRPr>
          </a:p>
          <a:p>
            <a:pPr marL="743040" lvl="1" indent="-281880">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Nombre de poutres : </a:t>
            </a:r>
            <a:r>
              <a:rPr lang="fr-FR" sz="1800" b="1" strike="noStrike" spc="-1">
                <a:solidFill>
                  <a:srgbClr val="000000"/>
                </a:solidFill>
                <a:uFill>
                  <a:solidFill>
                    <a:srgbClr val="FFFFFF"/>
                  </a:solidFill>
                </a:uFill>
                <a:latin typeface="Arial"/>
                <a:ea typeface="DejaVu Sans"/>
              </a:rPr>
              <a:t>2 poutres métalliques de hauteur variable reliées par des pièces de pont </a:t>
            </a:r>
            <a:endParaRPr lang="fr-FR" sz="1800" b="0" strike="noStrike" spc="-1">
              <a:solidFill>
                <a:srgbClr val="000000"/>
              </a:solidFill>
              <a:uFill>
                <a:solidFill>
                  <a:srgbClr val="FFFFFF"/>
                </a:solidFill>
              </a:uFill>
              <a:latin typeface="Arial"/>
            </a:endParaRPr>
          </a:p>
          <a:p>
            <a:pPr marL="743040" lvl="1" indent="-281880">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Largeur de la piste cyclable : </a:t>
            </a:r>
            <a:r>
              <a:rPr lang="fr-FR" sz="1800" b="1" strike="noStrike" spc="-1">
                <a:solidFill>
                  <a:srgbClr val="000000"/>
                </a:solidFill>
                <a:uFill>
                  <a:solidFill>
                    <a:srgbClr val="FFFFFF"/>
                  </a:solidFill>
                </a:uFill>
                <a:latin typeface="Arial"/>
                <a:ea typeface="DejaVu Sans"/>
              </a:rPr>
              <a:t>3,00 m</a:t>
            </a:r>
            <a:endParaRPr lang="fr-FR" sz="1800" b="0" strike="noStrike" spc="-1">
              <a:solidFill>
                <a:srgbClr val="000000"/>
              </a:solidFill>
              <a:uFill>
                <a:solidFill>
                  <a:srgbClr val="FFFFFF"/>
                </a:solidFill>
              </a:uFill>
              <a:latin typeface="Arial"/>
            </a:endParaRPr>
          </a:p>
          <a:p>
            <a:pPr marL="743040" lvl="1" indent="-281880">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Largeur de la chaussée : </a:t>
            </a:r>
            <a:r>
              <a:rPr lang="fr-FR" sz="1800" b="1" strike="noStrike" spc="-1">
                <a:solidFill>
                  <a:srgbClr val="000000"/>
                </a:solidFill>
                <a:uFill>
                  <a:solidFill>
                    <a:srgbClr val="FFFFFF"/>
                  </a:solidFill>
                </a:uFill>
                <a:latin typeface="Arial"/>
                <a:ea typeface="DejaVu Sans"/>
              </a:rPr>
              <a:t>6,50 m</a:t>
            </a:r>
            <a:endParaRPr lang="fr-FR" sz="1800" b="0" strike="noStrike" spc="-1">
              <a:solidFill>
                <a:srgbClr val="000000"/>
              </a:solidFill>
              <a:uFill>
                <a:solidFill>
                  <a:srgbClr val="FFFFFF"/>
                </a:solidFill>
              </a:uFill>
              <a:latin typeface="Arial"/>
            </a:endParaRPr>
          </a:p>
          <a:p>
            <a:pPr marL="743040" lvl="1" indent="-281880">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Largeur du trottoir : </a:t>
            </a:r>
            <a:r>
              <a:rPr lang="fr-FR" sz="1800" b="1" strike="noStrike" spc="-1">
                <a:solidFill>
                  <a:srgbClr val="000000"/>
                </a:solidFill>
                <a:uFill>
                  <a:solidFill>
                    <a:srgbClr val="FFFFFF"/>
                  </a:solidFill>
                </a:uFill>
                <a:latin typeface="Arial"/>
                <a:ea typeface="DejaVu Sans"/>
              </a:rPr>
              <a:t>3,00 m</a:t>
            </a: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p:txBody>
      </p:sp>
      <p:pic>
        <p:nvPicPr>
          <p:cNvPr id="275" name="Image 16"/>
          <p:cNvPicPr/>
          <p:nvPr/>
        </p:nvPicPr>
        <p:blipFill rotWithShape="1">
          <a:blip r:embed="rId16"/>
          <a:srcRect l="3660" b="2680"/>
          <a:stretch/>
        </p:blipFill>
        <p:spPr>
          <a:xfrm>
            <a:off x="15269580" y="6396604"/>
            <a:ext cx="8513815" cy="1928502"/>
          </a:xfrm>
          <a:prstGeom prst="rect">
            <a:avLst/>
          </a:prstGeom>
          <a:ln>
            <a:noFill/>
          </a:ln>
        </p:spPr>
      </p:pic>
      <p:pic>
        <p:nvPicPr>
          <p:cNvPr id="276" name="Image 18"/>
          <p:cNvPicPr/>
          <p:nvPr/>
        </p:nvPicPr>
        <p:blipFill>
          <a:blip r:embed="rId17"/>
          <a:stretch/>
        </p:blipFill>
        <p:spPr>
          <a:xfrm>
            <a:off x="24071400" y="5772240"/>
            <a:ext cx="5699483" cy="1818720"/>
          </a:xfrm>
          <a:prstGeom prst="rect">
            <a:avLst/>
          </a:prstGeom>
          <a:ln>
            <a:noFill/>
          </a:ln>
        </p:spPr>
      </p:pic>
      <p:sp>
        <p:nvSpPr>
          <p:cNvPr id="277" name="CustomShape 48"/>
          <p:cNvSpPr/>
          <p:nvPr/>
        </p:nvSpPr>
        <p:spPr>
          <a:xfrm>
            <a:off x="25753680" y="7665480"/>
            <a:ext cx="3016800" cy="342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0" u="sng" strike="noStrike" spc="-1" dirty="0">
                <a:solidFill>
                  <a:srgbClr val="000000"/>
                </a:solidFill>
                <a:uFill>
                  <a:solidFill>
                    <a:srgbClr val="FFFFFF"/>
                  </a:solidFill>
                </a:uFill>
                <a:latin typeface="Arial"/>
                <a:ea typeface="DejaVu Sans"/>
              </a:rPr>
              <a:t>Profil en travers fonctionnel</a:t>
            </a:r>
            <a:endParaRPr lang="fr-FR" sz="1800" b="0" strike="noStrike" spc="-1" dirty="0">
              <a:solidFill>
                <a:srgbClr val="000000"/>
              </a:solidFill>
              <a:uFill>
                <a:solidFill>
                  <a:srgbClr val="FFFFFF"/>
                </a:solidFill>
              </a:uFill>
              <a:latin typeface="Arial"/>
            </a:endParaRPr>
          </a:p>
        </p:txBody>
      </p:sp>
      <p:sp>
        <p:nvSpPr>
          <p:cNvPr id="278" name="CustomShape 49"/>
          <p:cNvSpPr/>
          <p:nvPr/>
        </p:nvSpPr>
        <p:spPr>
          <a:xfrm>
            <a:off x="18522267" y="8337960"/>
            <a:ext cx="2008440" cy="361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0" strike="noStrike" spc="-1" dirty="0">
                <a:solidFill>
                  <a:srgbClr val="000000"/>
                </a:solidFill>
                <a:uFill>
                  <a:solidFill>
                    <a:srgbClr val="FFFFFF"/>
                  </a:solidFill>
                </a:uFill>
                <a:latin typeface="Arial"/>
                <a:ea typeface="DejaVu Sans"/>
              </a:rPr>
              <a:t>Vue en élévation</a:t>
            </a:r>
            <a:endParaRPr lang="fr-FR" sz="1800" b="0" strike="noStrike" spc="-1" dirty="0">
              <a:solidFill>
                <a:srgbClr val="000000"/>
              </a:solidFill>
              <a:uFill>
                <a:solidFill>
                  <a:srgbClr val="FFFFFF"/>
                </a:solidFill>
              </a:uFill>
              <a:latin typeface="Arial"/>
            </a:endParaRPr>
          </a:p>
        </p:txBody>
      </p:sp>
      <p:sp>
        <p:nvSpPr>
          <p:cNvPr id="279" name="CustomShape 50"/>
          <p:cNvSpPr/>
          <p:nvPr/>
        </p:nvSpPr>
        <p:spPr>
          <a:xfrm>
            <a:off x="15141240" y="9083999"/>
            <a:ext cx="14833800" cy="16852201"/>
          </a:xfrm>
          <a:prstGeom prst="rect">
            <a:avLst/>
          </a:prstGeom>
          <a:noFill/>
          <a:ln w="76320">
            <a:solidFill>
              <a:srgbClr val="BF9000"/>
            </a:solidFill>
            <a:miter/>
          </a:ln>
        </p:spPr>
        <p:style>
          <a:lnRef idx="0">
            <a:scrgbClr r="0" g="0" b="0"/>
          </a:lnRef>
          <a:fillRef idx="0">
            <a:scrgbClr r="0" g="0" b="0"/>
          </a:fillRef>
          <a:effectRef idx="0">
            <a:scrgbClr r="0" g="0" b="0"/>
          </a:effectRef>
          <a:fontRef idx="minor"/>
        </p:style>
      </p:sp>
      <p:sp>
        <p:nvSpPr>
          <p:cNvPr id="280" name="CustomShape 51"/>
          <p:cNvSpPr/>
          <p:nvPr/>
        </p:nvSpPr>
        <p:spPr>
          <a:xfrm>
            <a:off x="15180120" y="9109959"/>
            <a:ext cx="14818680" cy="900720"/>
          </a:xfrm>
          <a:prstGeom prst="rect">
            <a:avLst/>
          </a:prstGeom>
          <a:solidFill>
            <a:srgbClr val="BF9000"/>
          </a:solidFill>
          <a:ln w="76320">
            <a:solidFill>
              <a:srgbClr val="BF9000"/>
            </a:solidFill>
            <a:miter/>
          </a:ln>
        </p:spPr>
        <p:style>
          <a:lnRef idx="0">
            <a:scrgbClr r="0" g="0" b="0"/>
          </a:lnRef>
          <a:fillRef idx="0">
            <a:scrgbClr r="0" g="0" b="0"/>
          </a:fillRef>
          <a:effectRef idx="0">
            <a:scrgbClr r="0" g="0" b="0"/>
          </a:effectRef>
          <a:fontRef idx="minor"/>
        </p:style>
        <p:txBody>
          <a:bodyPr lIns="288000" tIns="45000" rIns="288000" bIns="45000" anchor="ctr"/>
          <a:lstStyle/>
          <a:p>
            <a:pPr>
              <a:lnSpc>
                <a:spcPct val="100000"/>
              </a:lnSpc>
            </a:pPr>
            <a:r>
              <a:rPr lang="fr-FR" sz="3200" b="1" strike="noStrike" spc="-1">
                <a:solidFill>
                  <a:srgbClr val="000000"/>
                </a:solidFill>
                <a:uFill>
                  <a:solidFill>
                    <a:srgbClr val="FFFFFF"/>
                  </a:solidFill>
                </a:uFill>
                <a:latin typeface="Calibri"/>
                <a:ea typeface="DejaVu Sans"/>
              </a:rPr>
              <a:t>→ </a:t>
            </a:r>
            <a:r>
              <a:rPr lang="fr-FR" sz="3200" b="1" strike="noStrike" spc="-1">
                <a:solidFill>
                  <a:srgbClr val="000000"/>
                </a:solidFill>
                <a:uFill>
                  <a:solidFill>
                    <a:srgbClr val="FFFFFF"/>
                  </a:solidFill>
                </a:uFill>
                <a:latin typeface="Arial"/>
                <a:ea typeface="DejaVu Sans"/>
              </a:rPr>
              <a:t>VARIANTE B – CIN</a:t>
            </a:r>
            <a:r>
              <a:rPr lang="fr-FR" sz="3200" b="1" strike="noStrike" spc="-1">
                <a:solidFill>
                  <a:srgbClr val="000000"/>
                </a:solidFill>
                <a:uFill>
                  <a:solidFill>
                    <a:srgbClr val="FFFFFF"/>
                  </a:solidFill>
                </a:uFill>
                <a:latin typeface="Arial"/>
                <a:ea typeface="Arial"/>
              </a:rPr>
              <a:t>É</a:t>
            </a:r>
            <a:r>
              <a:rPr lang="fr-FR" sz="3200" b="1" strike="noStrike" spc="-1">
                <a:solidFill>
                  <a:srgbClr val="000000"/>
                </a:solidFill>
                <a:uFill>
                  <a:solidFill>
                    <a:srgbClr val="FFFFFF"/>
                  </a:solidFill>
                </a:uFill>
                <a:latin typeface="Arial"/>
                <a:ea typeface="DejaVu Sans"/>
              </a:rPr>
              <a:t>MATIQUE DES TRAVAUX </a:t>
            </a:r>
            <a:endParaRPr lang="fr-FR" sz="1800" b="0" strike="noStrike" spc="-1">
              <a:solidFill>
                <a:srgbClr val="000000"/>
              </a:solidFill>
              <a:uFill>
                <a:solidFill>
                  <a:srgbClr val="FFFFFF"/>
                </a:solidFill>
              </a:uFill>
              <a:latin typeface="Arial"/>
            </a:endParaRPr>
          </a:p>
        </p:txBody>
      </p:sp>
      <p:sp>
        <p:nvSpPr>
          <p:cNvPr id="281" name="CustomShape 52"/>
          <p:cNvSpPr/>
          <p:nvPr/>
        </p:nvSpPr>
        <p:spPr>
          <a:xfrm>
            <a:off x="15210540" y="10431826"/>
            <a:ext cx="10122840" cy="380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0" strike="noStrike" spc="-1" dirty="0">
                <a:solidFill>
                  <a:srgbClr val="000000"/>
                </a:solidFill>
                <a:uFill>
                  <a:solidFill>
                    <a:srgbClr val="FFFFFF"/>
                  </a:solidFill>
                </a:uFill>
                <a:latin typeface="Calibri"/>
                <a:ea typeface="DejaVu Sans"/>
              </a:rPr>
              <a:t> </a:t>
            </a:r>
            <a:r>
              <a:rPr lang="fr-FR" sz="1800" b="1" strike="noStrike" spc="-1" dirty="0">
                <a:solidFill>
                  <a:srgbClr val="000000"/>
                </a:solidFill>
                <a:uFill>
                  <a:solidFill>
                    <a:srgbClr val="FFFFFF"/>
                  </a:solidFill>
                </a:uFill>
                <a:latin typeface="Calibri"/>
                <a:ea typeface="DejaVu Sans"/>
              </a:rPr>
              <a:t>1</a:t>
            </a:r>
            <a:r>
              <a:rPr lang="fr-FR" sz="1800" b="0" strike="noStrike" spc="-1" dirty="0">
                <a:solidFill>
                  <a:srgbClr val="000000"/>
                </a:solidFill>
                <a:uFill>
                  <a:solidFill>
                    <a:srgbClr val="FFFFFF"/>
                  </a:solidFill>
                </a:uFill>
                <a:latin typeface="Calibri"/>
                <a:ea typeface="DejaVu Sans"/>
              </a:rPr>
              <a:t>  </a:t>
            </a:r>
            <a:r>
              <a:rPr lang="fr-FR" sz="1800" b="0" strike="noStrike" spc="-1" dirty="0">
                <a:solidFill>
                  <a:srgbClr val="000000"/>
                </a:solidFill>
                <a:uFill>
                  <a:solidFill>
                    <a:srgbClr val="FFFFFF"/>
                  </a:solidFill>
                </a:uFill>
                <a:latin typeface="Arial"/>
                <a:ea typeface="DejaVu Sans"/>
              </a:rPr>
              <a:t>Aire d’installation des travaux : située au niveau du parking au Nord de l’ouvrage existant</a:t>
            </a:r>
            <a:endParaRPr lang="fr-FR" sz="1800" b="0" strike="noStrike" spc="-1" dirty="0">
              <a:solidFill>
                <a:srgbClr val="000000"/>
              </a:solidFill>
              <a:uFill>
                <a:solidFill>
                  <a:srgbClr val="FFFFFF"/>
                </a:solidFill>
              </a:uFill>
              <a:latin typeface="Arial"/>
            </a:endParaRPr>
          </a:p>
        </p:txBody>
      </p:sp>
      <p:pic>
        <p:nvPicPr>
          <p:cNvPr id="282" name="Image 99"/>
          <p:cNvPicPr/>
          <p:nvPr/>
        </p:nvPicPr>
        <p:blipFill>
          <a:blip r:embed="rId5"/>
          <a:stretch/>
        </p:blipFill>
        <p:spPr>
          <a:xfrm>
            <a:off x="15793020" y="10798306"/>
            <a:ext cx="4974480" cy="1622160"/>
          </a:xfrm>
          <a:prstGeom prst="rect">
            <a:avLst/>
          </a:prstGeom>
          <a:ln>
            <a:noFill/>
          </a:ln>
        </p:spPr>
      </p:pic>
      <p:sp>
        <p:nvSpPr>
          <p:cNvPr id="283" name="CustomShape 53"/>
          <p:cNvSpPr/>
          <p:nvPr/>
        </p:nvSpPr>
        <p:spPr>
          <a:xfrm>
            <a:off x="17543340" y="12432346"/>
            <a:ext cx="479160" cy="448920"/>
          </a:xfrm>
          <a:prstGeom prst="downArrow">
            <a:avLst>
              <a:gd name="adj1" fmla="val 50000"/>
              <a:gd name="adj2" fmla="val 50000"/>
            </a:avLst>
          </a:prstGeom>
          <a:solidFill>
            <a:srgbClr val="BF9000"/>
          </a:solidFill>
          <a:ln w="12600">
            <a:solidFill>
              <a:srgbClr val="BF9000"/>
            </a:solidFill>
            <a:miter/>
          </a:ln>
        </p:spPr>
        <p:style>
          <a:lnRef idx="0">
            <a:scrgbClr r="0" g="0" b="0"/>
          </a:lnRef>
          <a:fillRef idx="0">
            <a:scrgbClr r="0" g="0" b="0"/>
          </a:fillRef>
          <a:effectRef idx="0">
            <a:scrgbClr r="0" g="0" b="0"/>
          </a:effectRef>
          <a:fontRef idx="minor"/>
        </p:style>
      </p:sp>
      <p:sp>
        <p:nvSpPr>
          <p:cNvPr id="284" name="CustomShape 54"/>
          <p:cNvSpPr/>
          <p:nvPr/>
        </p:nvSpPr>
        <p:spPr>
          <a:xfrm>
            <a:off x="15315120" y="12959100"/>
            <a:ext cx="7061400" cy="1458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1" strike="noStrike" spc="-1" dirty="0">
                <a:solidFill>
                  <a:srgbClr val="000000"/>
                </a:solidFill>
                <a:uFill>
                  <a:solidFill>
                    <a:srgbClr val="FFFFFF"/>
                  </a:solidFill>
                </a:uFill>
                <a:latin typeface="Calibri"/>
                <a:ea typeface="DejaVu Sans"/>
              </a:rPr>
              <a:t>2</a:t>
            </a:r>
            <a:r>
              <a:rPr lang="fr-FR" sz="1800" b="0" strike="noStrike" spc="-1" dirty="0">
                <a:solidFill>
                  <a:srgbClr val="000000"/>
                </a:solidFill>
                <a:uFill>
                  <a:solidFill>
                    <a:srgbClr val="FFFFFF"/>
                  </a:solidFill>
                </a:uFill>
                <a:latin typeface="Calibri"/>
                <a:ea typeface="DejaVu Sans"/>
              </a:rPr>
              <a:t>    </a:t>
            </a:r>
            <a:r>
              <a:rPr lang="fr-FR" sz="1800" b="0" strike="noStrike" spc="-1" dirty="0">
                <a:solidFill>
                  <a:srgbClr val="000000"/>
                </a:solidFill>
                <a:uFill>
                  <a:solidFill>
                    <a:srgbClr val="FFFFFF"/>
                  </a:solidFill>
                </a:uFill>
                <a:latin typeface="Arial"/>
                <a:ea typeface="DejaVu Sans"/>
              </a:rPr>
              <a:t>Réalisation des fondations des appuis : </a:t>
            </a:r>
            <a:endParaRPr lang="fr-FR" sz="1800" b="0" strike="noStrike" spc="-1" dirty="0">
              <a:solidFill>
                <a:srgbClr val="000000"/>
              </a:solidFill>
              <a:uFill>
                <a:solidFill>
                  <a:srgbClr val="FFFFFF"/>
                </a:solidFill>
              </a:uFill>
              <a:latin typeface="Arial"/>
            </a:endParaRPr>
          </a:p>
          <a:p>
            <a:pPr marL="625320" indent="-622440" algn="just">
              <a:lnSpc>
                <a:spcPct val="100000"/>
              </a:lnSpc>
            </a:pPr>
            <a:r>
              <a:rPr lang="fr-FR" sz="1800" b="0" strike="noStrike" spc="-1" dirty="0">
                <a:solidFill>
                  <a:srgbClr val="000000"/>
                </a:solidFill>
                <a:uFill>
                  <a:solidFill>
                    <a:srgbClr val="FFFFFF"/>
                  </a:solidFill>
                </a:uFill>
                <a:latin typeface="Arial"/>
                <a:ea typeface="DejaVu Sans"/>
              </a:rPr>
              <a:t>       - Installation d’une passerelle provisoire dédiée au cycles et piétons</a:t>
            </a:r>
            <a:endParaRPr lang="fr-FR" sz="1800" b="0" strike="noStrike" spc="-1" dirty="0">
              <a:solidFill>
                <a:srgbClr val="000000"/>
              </a:solidFill>
              <a:uFill>
                <a:solidFill>
                  <a:srgbClr val="FFFFFF"/>
                </a:solidFill>
              </a:uFill>
              <a:latin typeface="Arial"/>
            </a:endParaRPr>
          </a:p>
          <a:p>
            <a:pPr marL="625320" indent="-622440" algn="just">
              <a:lnSpc>
                <a:spcPct val="100000"/>
              </a:lnSpc>
            </a:pPr>
            <a:r>
              <a:rPr lang="fr-FR" sz="1800" b="0" strike="noStrike" spc="-1" dirty="0">
                <a:solidFill>
                  <a:srgbClr val="000000"/>
                </a:solidFill>
                <a:uFill>
                  <a:solidFill>
                    <a:srgbClr val="FFFFFF"/>
                  </a:solidFill>
                </a:uFill>
                <a:latin typeface="Arial"/>
                <a:ea typeface="DejaVu Sans"/>
              </a:rPr>
              <a:t>       - Construction d’une estacade métallique pour les engins</a:t>
            </a:r>
            <a:endParaRPr lang="fr-FR" sz="1800" b="0" strike="noStrike" spc="-1" dirty="0">
              <a:solidFill>
                <a:srgbClr val="000000"/>
              </a:solidFill>
              <a:uFill>
                <a:solidFill>
                  <a:srgbClr val="FFFFFF"/>
                </a:solidFill>
              </a:uFill>
              <a:latin typeface="Arial"/>
            </a:endParaRPr>
          </a:p>
          <a:p>
            <a:pPr marL="625320" indent="-622440" algn="just">
              <a:lnSpc>
                <a:spcPct val="100000"/>
              </a:lnSpc>
            </a:pPr>
            <a:r>
              <a:rPr lang="fr-FR" sz="1800" b="0" strike="noStrike" spc="-1" dirty="0">
                <a:solidFill>
                  <a:srgbClr val="000000"/>
                </a:solidFill>
                <a:uFill>
                  <a:solidFill>
                    <a:srgbClr val="FFFFFF"/>
                  </a:solidFill>
                </a:uFill>
                <a:latin typeface="Arial"/>
                <a:ea typeface="DejaVu Sans"/>
              </a:rPr>
              <a:t>       - Installation de batardeaux pour les travaux de fondations</a:t>
            </a:r>
            <a:endParaRPr lang="fr-FR" sz="1800" b="0" strike="noStrike" spc="-1" dirty="0">
              <a:solidFill>
                <a:srgbClr val="000000"/>
              </a:solidFill>
              <a:uFill>
                <a:solidFill>
                  <a:srgbClr val="FFFFFF"/>
                </a:solidFill>
              </a:uFill>
              <a:latin typeface="Arial"/>
            </a:endParaRPr>
          </a:p>
          <a:p>
            <a:pPr marL="625320" indent="-622440" algn="just">
              <a:lnSpc>
                <a:spcPct val="100000"/>
              </a:lnSpc>
            </a:pPr>
            <a:r>
              <a:rPr lang="fr-FR" sz="1800" b="0" strike="noStrike" spc="-1" dirty="0">
                <a:solidFill>
                  <a:srgbClr val="000000"/>
                </a:solidFill>
                <a:uFill>
                  <a:solidFill>
                    <a:srgbClr val="FFFFFF"/>
                  </a:solidFill>
                </a:uFill>
                <a:latin typeface="Arial"/>
                <a:ea typeface="DejaVu Sans"/>
              </a:rPr>
              <a:t>       - Construction des fondations des 3 appuis</a:t>
            </a:r>
            <a:endParaRPr lang="fr-FR" sz="1800" b="0" strike="noStrike" spc="-1" dirty="0">
              <a:solidFill>
                <a:srgbClr val="000000"/>
              </a:solidFill>
              <a:uFill>
                <a:solidFill>
                  <a:srgbClr val="FFFFFF"/>
                </a:solidFill>
              </a:uFill>
              <a:latin typeface="Arial"/>
            </a:endParaRPr>
          </a:p>
        </p:txBody>
      </p:sp>
      <p:pic>
        <p:nvPicPr>
          <p:cNvPr id="285" name="Image 102"/>
          <p:cNvPicPr/>
          <p:nvPr/>
        </p:nvPicPr>
        <p:blipFill>
          <a:blip r:embed="rId6"/>
          <a:srcRect t="10650"/>
          <a:stretch/>
        </p:blipFill>
        <p:spPr>
          <a:xfrm>
            <a:off x="16003440" y="14626980"/>
            <a:ext cx="3858120" cy="1773720"/>
          </a:xfrm>
          <a:prstGeom prst="rect">
            <a:avLst/>
          </a:prstGeom>
          <a:ln>
            <a:noFill/>
          </a:ln>
        </p:spPr>
      </p:pic>
      <p:sp>
        <p:nvSpPr>
          <p:cNvPr id="286" name="CustomShape 55"/>
          <p:cNvSpPr/>
          <p:nvPr/>
        </p:nvSpPr>
        <p:spPr>
          <a:xfrm>
            <a:off x="17567280" y="16393500"/>
            <a:ext cx="479160" cy="448920"/>
          </a:xfrm>
          <a:prstGeom prst="downArrow">
            <a:avLst>
              <a:gd name="adj1" fmla="val 50000"/>
              <a:gd name="adj2" fmla="val 50000"/>
            </a:avLst>
          </a:prstGeom>
          <a:solidFill>
            <a:srgbClr val="BF9000"/>
          </a:solidFill>
          <a:ln w="12600">
            <a:solidFill>
              <a:srgbClr val="BF9000"/>
            </a:solidFill>
            <a:miter/>
          </a:ln>
        </p:spPr>
        <p:style>
          <a:lnRef idx="0">
            <a:scrgbClr r="0" g="0" b="0"/>
          </a:lnRef>
          <a:fillRef idx="0">
            <a:scrgbClr r="0" g="0" b="0"/>
          </a:fillRef>
          <a:effectRef idx="0">
            <a:scrgbClr r="0" g="0" b="0"/>
          </a:effectRef>
          <a:fontRef idx="minor"/>
        </p:style>
      </p:sp>
      <p:sp>
        <p:nvSpPr>
          <p:cNvPr id="287" name="CustomShape 56"/>
          <p:cNvSpPr/>
          <p:nvPr/>
        </p:nvSpPr>
        <p:spPr>
          <a:xfrm>
            <a:off x="15309780" y="16948200"/>
            <a:ext cx="7027560" cy="1458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1" strike="noStrike" spc="-1" dirty="0">
                <a:solidFill>
                  <a:srgbClr val="000000"/>
                </a:solidFill>
                <a:uFill>
                  <a:solidFill>
                    <a:srgbClr val="FFFFFF"/>
                  </a:solidFill>
                </a:uFill>
                <a:latin typeface="Calibri"/>
                <a:ea typeface="DejaVu Sans"/>
              </a:rPr>
              <a:t>3</a:t>
            </a:r>
            <a:r>
              <a:rPr lang="fr-FR" sz="1800" b="0" strike="noStrike" spc="-1" dirty="0">
                <a:solidFill>
                  <a:srgbClr val="000000"/>
                </a:solidFill>
                <a:uFill>
                  <a:solidFill>
                    <a:srgbClr val="FFFFFF"/>
                  </a:solidFill>
                </a:uFill>
                <a:latin typeface="Calibri"/>
                <a:ea typeface="DejaVu Sans"/>
              </a:rPr>
              <a:t>   &amp;  </a:t>
            </a:r>
            <a:r>
              <a:rPr lang="fr-FR" sz="1800" b="1" strike="noStrike" spc="-1" dirty="0">
                <a:solidFill>
                  <a:srgbClr val="000000"/>
                </a:solidFill>
                <a:uFill>
                  <a:solidFill>
                    <a:srgbClr val="FFFFFF"/>
                  </a:solidFill>
                </a:uFill>
                <a:latin typeface="Calibri"/>
                <a:ea typeface="DejaVu Sans"/>
              </a:rPr>
              <a:t>4</a:t>
            </a:r>
            <a:r>
              <a:rPr lang="fr-FR" sz="1800" b="0" strike="noStrike" spc="-1" dirty="0">
                <a:solidFill>
                  <a:srgbClr val="000000"/>
                </a:solidFill>
                <a:uFill>
                  <a:solidFill>
                    <a:srgbClr val="FFFFFF"/>
                  </a:solidFill>
                </a:uFill>
                <a:latin typeface="Calibri"/>
                <a:ea typeface="DejaVu Sans"/>
              </a:rPr>
              <a:t>   </a:t>
            </a:r>
            <a:r>
              <a:rPr lang="fr-FR" sz="1800" b="0" strike="noStrike" spc="-1" dirty="0">
                <a:solidFill>
                  <a:srgbClr val="000000"/>
                </a:solidFill>
                <a:uFill>
                  <a:solidFill>
                    <a:srgbClr val="FFFFFF"/>
                  </a:solidFill>
                </a:uFill>
                <a:latin typeface="Arial"/>
                <a:ea typeface="DejaVu Sans"/>
              </a:rPr>
              <a:t>Réalisation des appuis &amp; démolition du tablier</a:t>
            </a:r>
            <a:endParaRPr lang="fr-FR" sz="1800" b="0" strike="noStrike" spc="-1" dirty="0">
              <a:solidFill>
                <a:srgbClr val="000000"/>
              </a:solidFill>
              <a:uFill>
                <a:solidFill>
                  <a:srgbClr val="FFFFFF"/>
                </a:solidFill>
              </a:uFill>
              <a:latin typeface="Arial"/>
            </a:endParaRPr>
          </a:p>
          <a:p>
            <a:pPr algn="just">
              <a:lnSpc>
                <a:spcPct val="100000"/>
              </a:lnSpc>
            </a:pPr>
            <a:r>
              <a:rPr lang="fr-FR" sz="1800" b="0" strike="noStrike" spc="-1" dirty="0">
                <a:solidFill>
                  <a:srgbClr val="000000"/>
                </a:solidFill>
                <a:uFill>
                  <a:solidFill>
                    <a:srgbClr val="FFFFFF"/>
                  </a:solidFill>
                </a:uFill>
                <a:latin typeface="Arial"/>
                <a:ea typeface="DejaVu Sans"/>
              </a:rPr>
              <a:t>       - Construction des fûts de piles des 3 appuis</a:t>
            </a:r>
            <a:endParaRPr lang="fr-FR" sz="1800" b="0" strike="noStrike" spc="-1" dirty="0">
              <a:solidFill>
                <a:srgbClr val="000000"/>
              </a:solidFill>
              <a:uFill>
                <a:solidFill>
                  <a:srgbClr val="FFFFFF"/>
                </a:solidFill>
              </a:uFill>
              <a:latin typeface="Arial"/>
            </a:endParaRPr>
          </a:p>
          <a:p>
            <a:pPr algn="just">
              <a:lnSpc>
                <a:spcPct val="100000"/>
              </a:lnSpc>
            </a:pPr>
            <a:r>
              <a:rPr lang="fr-FR" sz="1800" b="0" strike="noStrike" spc="-1" dirty="0">
                <a:solidFill>
                  <a:srgbClr val="000000"/>
                </a:solidFill>
                <a:uFill>
                  <a:solidFill>
                    <a:srgbClr val="FFFFFF"/>
                  </a:solidFill>
                </a:uFill>
                <a:latin typeface="Arial"/>
                <a:ea typeface="DejaVu Sans"/>
              </a:rPr>
              <a:t>       - Mise en place de tirants en pied des 3 arches intermédiaires</a:t>
            </a:r>
            <a:endParaRPr lang="fr-FR" sz="1800" b="0" strike="noStrike" spc="-1" dirty="0">
              <a:solidFill>
                <a:srgbClr val="000000"/>
              </a:solidFill>
              <a:uFill>
                <a:solidFill>
                  <a:srgbClr val="FFFFFF"/>
                </a:solidFill>
              </a:uFill>
              <a:latin typeface="Arial"/>
            </a:endParaRPr>
          </a:p>
          <a:p>
            <a:pPr marL="625320" indent="-622440" algn="just">
              <a:lnSpc>
                <a:spcPct val="100000"/>
              </a:lnSpc>
            </a:pPr>
            <a:r>
              <a:rPr lang="fr-FR" sz="1800" b="0" strike="noStrike" spc="-1" dirty="0">
                <a:solidFill>
                  <a:srgbClr val="000000"/>
                </a:solidFill>
                <a:uFill>
                  <a:solidFill>
                    <a:srgbClr val="FFFFFF"/>
                  </a:solidFill>
                </a:uFill>
                <a:latin typeface="Arial"/>
                <a:ea typeface="DejaVu Sans"/>
              </a:rPr>
              <a:t>       - Démolition des 5 arches par grignotage des culées vers le centre</a:t>
            </a:r>
            <a:endParaRPr lang="fr-FR" sz="1800" b="0" strike="noStrike" spc="-1" dirty="0">
              <a:solidFill>
                <a:srgbClr val="000000"/>
              </a:solidFill>
              <a:uFill>
                <a:solidFill>
                  <a:srgbClr val="FFFFFF"/>
                </a:solidFill>
              </a:uFill>
              <a:latin typeface="Arial"/>
            </a:endParaRPr>
          </a:p>
          <a:p>
            <a:pPr marL="531720" indent="-528840" algn="just">
              <a:lnSpc>
                <a:spcPct val="100000"/>
              </a:lnSpc>
            </a:pPr>
            <a:r>
              <a:rPr lang="fr-FR" sz="1800" b="0" strike="noStrike" spc="-1" dirty="0">
                <a:solidFill>
                  <a:srgbClr val="000000"/>
                </a:solidFill>
                <a:uFill>
                  <a:solidFill>
                    <a:srgbClr val="FFFFFF"/>
                  </a:solidFill>
                </a:uFill>
                <a:latin typeface="Arial"/>
                <a:ea typeface="DejaVu Sans"/>
              </a:rPr>
              <a:t>       -Terrassement en tête des culées, écrêtement de la maçonnerie</a:t>
            </a:r>
            <a:endParaRPr lang="fr-FR" sz="1800" b="0" strike="noStrike" spc="-1" dirty="0">
              <a:solidFill>
                <a:srgbClr val="000000"/>
              </a:solidFill>
              <a:uFill>
                <a:solidFill>
                  <a:srgbClr val="FFFFFF"/>
                </a:solidFill>
              </a:uFill>
              <a:latin typeface="Arial"/>
            </a:endParaRPr>
          </a:p>
        </p:txBody>
      </p:sp>
      <p:pic>
        <p:nvPicPr>
          <p:cNvPr id="288" name="Image 105"/>
          <p:cNvPicPr/>
          <p:nvPr/>
        </p:nvPicPr>
        <p:blipFill>
          <a:blip r:embed="rId7"/>
          <a:srcRect r="10633"/>
          <a:stretch/>
        </p:blipFill>
        <p:spPr>
          <a:xfrm>
            <a:off x="16463520" y="18848280"/>
            <a:ext cx="3863520" cy="1329840"/>
          </a:xfrm>
          <a:prstGeom prst="rect">
            <a:avLst/>
          </a:prstGeom>
          <a:ln>
            <a:noFill/>
          </a:ln>
        </p:spPr>
      </p:pic>
      <p:pic>
        <p:nvPicPr>
          <p:cNvPr id="289" name="Image 106"/>
          <p:cNvPicPr/>
          <p:nvPr/>
        </p:nvPicPr>
        <p:blipFill>
          <a:blip r:embed="rId8"/>
          <a:srcRect r="6122"/>
          <a:stretch/>
        </p:blipFill>
        <p:spPr>
          <a:xfrm>
            <a:off x="16448040" y="20005680"/>
            <a:ext cx="3894120" cy="1438920"/>
          </a:xfrm>
          <a:prstGeom prst="rect">
            <a:avLst/>
          </a:prstGeom>
          <a:ln>
            <a:noFill/>
          </a:ln>
        </p:spPr>
      </p:pic>
      <p:sp>
        <p:nvSpPr>
          <p:cNvPr id="290" name="CustomShape 57"/>
          <p:cNvSpPr/>
          <p:nvPr/>
        </p:nvSpPr>
        <p:spPr>
          <a:xfrm>
            <a:off x="17669160" y="21421560"/>
            <a:ext cx="479160" cy="448920"/>
          </a:xfrm>
          <a:prstGeom prst="downArrow">
            <a:avLst>
              <a:gd name="adj1" fmla="val 50000"/>
              <a:gd name="adj2" fmla="val 50000"/>
            </a:avLst>
          </a:prstGeom>
          <a:solidFill>
            <a:srgbClr val="BF9000"/>
          </a:solidFill>
          <a:ln w="12600">
            <a:solidFill>
              <a:srgbClr val="BF9000"/>
            </a:solidFill>
            <a:miter/>
          </a:ln>
        </p:spPr>
        <p:style>
          <a:lnRef idx="0">
            <a:scrgbClr r="0" g="0" b="0"/>
          </a:lnRef>
          <a:fillRef idx="0">
            <a:scrgbClr r="0" g="0" b="0"/>
          </a:fillRef>
          <a:effectRef idx="0">
            <a:scrgbClr r="0" g="0" b="0"/>
          </a:effectRef>
          <a:fontRef idx="minor"/>
        </p:style>
      </p:sp>
      <p:sp>
        <p:nvSpPr>
          <p:cNvPr id="291" name="CustomShape 58"/>
          <p:cNvSpPr/>
          <p:nvPr/>
        </p:nvSpPr>
        <p:spPr>
          <a:xfrm>
            <a:off x="15275700" y="22124880"/>
            <a:ext cx="6870600" cy="1184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1" strike="noStrike" spc="-1" dirty="0">
                <a:solidFill>
                  <a:srgbClr val="000000"/>
                </a:solidFill>
                <a:uFill>
                  <a:solidFill>
                    <a:srgbClr val="FFFFFF"/>
                  </a:solidFill>
                </a:uFill>
                <a:latin typeface="Calibri"/>
                <a:ea typeface="DejaVu Sans"/>
              </a:rPr>
              <a:t>5</a:t>
            </a:r>
            <a:r>
              <a:rPr lang="fr-FR" sz="1800" b="0" strike="noStrike" spc="-1" dirty="0">
                <a:solidFill>
                  <a:srgbClr val="000000"/>
                </a:solidFill>
                <a:uFill>
                  <a:solidFill>
                    <a:srgbClr val="FFFFFF"/>
                  </a:solidFill>
                </a:uFill>
                <a:latin typeface="Calibri"/>
                <a:ea typeface="DejaVu Sans"/>
              </a:rPr>
              <a:t>    </a:t>
            </a:r>
            <a:r>
              <a:rPr lang="fr-FR" sz="1800" b="0" strike="noStrike" spc="-1" dirty="0">
                <a:solidFill>
                  <a:srgbClr val="000000"/>
                </a:solidFill>
                <a:uFill>
                  <a:solidFill>
                    <a:srgbClr val="FFFFFF"/>
                  </a:solidFill>
                </a:uFill>
                <a:latin typeface="Arial"/>
                <a:ea typeface="DejaVu Sans"/>
              </a:rPr>
              <a:t>Démolition des appuis de l’ouvrage</a:t>
            </a:r>
            <a:endParaRPr lang="fr-FR" sz="1800" b="0" strike="noStrike" spc="-1" dirty="0">
              <a:solidFill>
                <a:srgbClr val="000000"/>
              </a:solidFill>
              <a:uFill>
                <a:solidFill>
                  <a:srgbClr val="FFFFFF"/>
                </a:solidFill>
              </a:uFill>
              <a:latin typeface="Arial"/>
            </a:endParaRPr>
          </a:p>
          <a:p>
            <a:pPr algn="just">
              <a:lnSpc>
                <a:spcPct val="100000"/>
              </a:lnSpc>
            </a:pPr>
            <a:r>
              <a:rPr lang="fr-FR" sz="1800" b="0" strike="noStrike" spc="-1" dirty="0">
                <a:solidFill>
                  <a:srgbClr val="000000"/>
                </a:solidFill>
                <a:uFill>
                  <a:solidFill>
                    <a:srgbClr val="FFFFFF"/>
                  </a:solidFill>
                </a:uFill>
                <a:latin typeface="Arial"/>
                <a:ea typeface="DejaVu Sans"/>
              </a:rPr>
              <a:t>       - Démolition des 4 piles et semelles existantes</a:t>
            </a:r>
            <a:endParaRPr lang="fr-FR" sz="1800" b="0" strike="noStrike" spc="-1" dirty="0">
              <a:solidFill>
                <a:srgbClr val="000000"/>
              </a:solidFill>
              <a:uFill>
                <a:solidFill>
                  <a:srgbClr val="FFFFFF"/>
                </a:solidFill>
              </a:uFill>
              <a:latin typeface="Arial"/>
            </a:endParaRPr>
          </a:p>
          <a:p>
            <a:pPr algn="just">
              <a:lnSpc>
                <a:spcPct val="100000"/>
              </a:lnSpc>
            </a:pPr>
            <a:r>
              <a:rPr lang="fr-FR" sz="1800" b="0" strike="noStrike" spc="-1" dirty="0">
                <a:solidFill>
                  <a:srgbClr val="000000"/>
                </a:solidFill>
                <a:uFill>
                  <a:solidFill>
                    <a:srgbClr val="FFFFFF"/>
                  </a:solidFill>
                </a:uFill>
                <a:latin typeface="Arial"/>
                <a:ea typeface="DejaVu Sans"/>
              </a:rPr>
              <a:t>       - Recepage des batardeaux</a:t>
            </a:r>
            <a:endParaRPr lang="fr-FR" sz="1800" b="0" strike="noStrike" spc="-1" dirty="0">
              <a:solidFill>
                <a:srgbClr val="000000"/>
              </a:solidFill>
              <a:uFill>
                <a:solidFill>
                  <a:srgbClr val="FFFFFF"/>
                </a:solidFill>
              </a:uFill>
              <a:latin typeface="Arial"/>
            </a:endParaRPr>
          </a:p>
          <a:p>
            <a:pPr marL="625320" indent="-622440" algn="just">
              <a:lnSpc>
                <a:spcPct val="100000"/>
              </a:lnSpc>
            </a:pPr>
            <a:r>
              <a:rPr lang="fr-FR" sz="1800" b="0" strike="noStrike" spc="-1" dirty="0">
                <a:solidFill>
                  <a:srgbClr val="000000"/>
                </a:solidFill>
                <a:uFill>
                  <a:solidFill>
                    <a:srgbClr val="FFFFFF"/>
                  </a:solidFill>
                </a:uFill>
                <a:latin typeface="Arial"/>
                <a:ea typeface="DejaVu Sans"/>
              </a:rPr>
              <a:t>       - Forage des micropieux à l’arrière des culées existantes conservées</a:t>
            </a:r>
            <a:endParaRPr lang="fr-FR" sz="1800" b="0" strike="noStrike" spc="-1" dirty="0">
              <a:solidFill>
                <a:srgbClr val="000000"/>
              </a:solidFill>
              <a:uFill>
                <a:solidFill>
                  <a:srgbClr val="FFFFFF"/>
                </a:solidFill>
              </a:uFill>
              <a:latin typeface="Arial"/>
            </a:endParaRPr>
          </a:p>
        </p:txBody>
      </p:sp>
      <p:pic>
        <p:nvPicPr>
          <p:cNvPr id="292" name="Image 109"/>
          <p:cNvPicPr/>
          <p:nvPr/>
        </p:nvPicPr>
        <p:blipFill>
          <a:blip r:embed="rId9"/>
          <a:srcRect t="8253"/>
          <a:stretch/>
        </p:blipFill>
        <p:spPr>
          <a:xfrm>
            <a:off x="15995760" y="23856965"/>
            <a:ext cx="5501700" cy="1718026"/>
          </a:xfrm>
          <a:prstGeom prst="rect">
            <a:avLst/>
          </a:prstGeom>
          <a:ln>
            <a:noFill/>
          </a:ln>
        </p:spPr>
      </p:pic>
      <p:sp>
        <p:nvSpPr>
          <p:cNvPr id="293" name="CustomShape 59"/>
          <p:cNvSpPr/>
          <p:nvPr/>
        </p:nvSpPr>
        <p:spPr>
          <a:xfrm>
            <a:off x="22397760" y="11049838"/>
            <a:ext cx="7601040" cy="25556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1" strike="noStrike" spc="-1" dirty="0">
                <a:solidFill>
                  <a:srgbClr val="000000"/>
                </a:solidFill>
                <a:uFill>
                  <a:solidFill>
                    <a:srgbClr val="FFFFFF"/>
                  </a:solidFill>
                </a:uFill>
                <a:latin typeface="Calibri"/>
                <a:ea typeface="DejaVu Sans"/>
              </a:rPr>
              <a:t>6</a:t>
            </a:r>
            <a:r>
              <a:rPr lang="fr-FR" sz="1800" b="0" strike="noStrike" spc="-1" dirty="0">
                <a:solidFill>
                  <a:srgbClr val="000000"/>
                </a:solidFill>
                <a:uFill>
                  <a:solidFill>
                    <a:srgbClr val="FFFFFF"/>
                  </a:solidFill>
                </a:uFill>
                <a:latin typeface="Calibri"/>
                <a:ea typeface="DejaVu Sans"/>
              </a:rPr>
              <a:t>  &amp;  </a:t>
            </a:r>
            <a:r>
              <a:rPr lang="fr-FR" sz="1800" b="1" strike="noStrike" spc="-1" dirty="0">
                <a:solidFill>
                  <a:srgbClr val="000000"/>
                </a:solidFill>
                <a:uFill>
                  <a:solidFill>
                    <a:srgbClr val="FFFFFF"/>
                  </a:solidFill>
                </a:uFill>
                <a:latin typeface="Calibri"/>
                <a:ea typeface="DejaVu Sans"/>
              </a:rPr>
              <a:t>7</a:t>
            </a:r>
            <a:r>
              <a:rPr lang="fr-FR" sz="1800" b="0" strike="noStrike" spc="-1" dirty="0">
                <a:solidFill>
                  <a:srgbClr val="000000"/>
                </a:solidFill>
                <a:uFill>
                  <a:solidFill>
                    <a:srgbClr val="FFFFFF"/>
                  </a:solidFill>
                </a:uFill>
                <a:latin typeface="Calibri"/>
                <a:ea typeface="DejaVu Sans"/>
              </a:rPr>
              <a:t>  </a:t>
            </a:r>
            <a:r>
              <a:rPr lang="fr-FR" sz="1800" b="0" strike="noStrike" spc="-1" dirty="0">
                <a:solidFill>
                  <a:srgbClr val="000000"/>
                </a:solidFill>
                <a:uFill>
                  <a:solidFill>
                    <a:srgbClr val="FFFFFF"/>
                  </a:solidFill>
                </a:uFill>
                <a:latin typeface="Arial"/>
                <a:ea typeface="DejaVu Sans"/>
              </a:rPr>
              <a:t>Travaux préalables au grutage des morceaux de charpente</a:t>
            </a:r>
            <a:endParaRPr lang="fr-FR" sz="1800" b="0" strike="noStrike" spc="-1" dirty="0">
              <a:solidFill>
                <a:srgbClr val="000000"/>
              </a:solidFill>
              <a:uFill>
                <a:solidFill>
                  <a:srgbClr val="FFFFFF"/>
                </a:solidFill>
              </a:uFill>
              <a:latin typeface="Arial"/>
            </a:endParaRPr>
          </a:p>
          <a:p>
            <a:pPr algn="just">
              <a:lnSpc>
                <a:spcPct val="100000"/>
              </a:lnSpc>
            </a:pPr>
            <a:r>
              <a:rPr lang="fr-FR" sz="1800" b="0" strike="noStrike" spc="-1" dirty="0">
                <a:solidFill>
                  <a:srgbClr val="000000"/>
                </a:solidFill>
                <a:uFill>
                  <a:solidFill>
                    <a:srgbClr val="FFFFFF"/>
                  </a:solidFill>
                </a:uFill>
                <a:latin typeface="Arial"/>
                <a:ea typeface="DejaVu Sans"/>
              </a:rPr>
              <a:t>       - Construction des chevêtres de culées sur micropieux</a:t>
            </a:r>
            <a:endParaRPr lang="fr-FR" sz="1800" b="0" strike="noStrike" spc="-1" dirty="0">
              <a:solidFill>
                <a:srgbClr val="000000"/>
              </a:solidFill>
              <a:uFill>
                <a:solidFill>
                  <a:srgbClr val="FFFFFF"/>
                </a:solidFill>
              </a:uFill>
              <a:latin typeface="Arial"/>
            </a:endParaRPr>
          </a:p>
          <a:p>
            <a:pPr algn="just">
              <a:lnSpc>
                <a:spcPct val="100000"/>
              </a:lnSpc>
            </a:pPr>
            <a:r>
              <a:rPr lang="fr-FR" sz="1800" b="0" strike="noStrike" spc="-1" dirty="0">
                <a:solidFill>
                  <a:srgbClr val="000000"/>
                </a:solidFill>
                <a:uFill>
                  <a:solidFill>
                    <a:srgbClr val="FFFFFF"/>
                  </a:solidFill>
                </a:uFill>
                <a:latin typeface="Arial"/>
                <a:ea typeface="DejaVu Sans"/>
              </a:rPr>
              <a:t>       - Installation de 2 grues</a:t>
            </a:r>
            <a:endParaRPr lang="fr-FR" sz="1800" b="0" strike="noStrike" spc="-1" dirty="0">
              <a:solidFill>
                <a:srgbClr val="000000"/>
              </a:solidFill>
              <a:uFill>
                <a:solidFill>
                  <a:srgbClr val="FFFFFF"/>
                </a:solidFill>
              </a:uFill>
              <a:latin typeface="Arial"/>
            </a:endParaRPr>
          </a:p>
          <a:p>
            <a:pPr algn="just">
              <a:lnSpc>
                <a:spcPct val="100000"/>
              </a:lnSpc>
            </a:pPr>
            <a:r>
              <a:rPr lang="fr-FR" sz="1800" b="0" strike="noStrike" spc="-1" dirty="0">
                <a:solidFill>
                  <a:srgbClr val="000000"/>
                </a:solidFill>
                <a:uFill>
                  <a:solidFill>
                    <a:srgbClr val="FFFFFF"/>
                  </a:solidFill>
                </a:uFill>
                <a:latin typeface="Arial"/>
                <a:ea typeface="DejaVu Sans"/>
              </a:rPr>
              <a:t>       - Acheminement, grutage et brêlage des tronçons sur les piles à l’avancement</a:t>
            </a:r>
            <a:endParaRPr lang="fr-FR" sz="1800" b="0" strike="noStrike" spc="-1" dirty="0">
              <a:solidFill>
                <a:srgbClr val="000000"/>
              </a:solidFill>
              <a:uFill>
                <a:solidFill>
                  <a:srgbClr val="FFFFFF"/>
                </a:solidFill>
              </a:uFill>
              <a:latin typeface="Arial"/>
            </a:endParaRPr>
          </a:p>
          <a:p>
            <a:pPr algn="just">
              <a:lnSpc>
                <a:spcPct val="100000"/>
              </a:lnSpc>
            </a:pPr>
            <a:r>
              <a:rPr lang="fr-FR" sz="1800" b="0" strike="noStrike" spc="-1" dirty="0">
                <a:solidFill>
                  <a:srgbClr val="000000"/>
                </a:solidFill>
                <a:uFill>
                  <a:solidFill>
                    <a:srgbClr val="FFFFFF"/>
                  </a:solidFill>
                </a:uFill>
                <a:latin typeface="Arial"/>
                <a:ea typeface="DejaVu Sans"/>
              </a:rPr>
              <a:t>       -   Soudage des pièces de pont sur appuis</a:t>
            </a:r>
            <a:endParaRPr lang="fr-FR" sz="1800" b="0" strike="noStrike" spc="-1" dirty="0">
              <a:solidFill>
                <a:srgbClr val="000000"/>
              </a:solidFill>
              <a:uFill>
                <a:solidFill>
                  <a:srgbClr val="FFFFFF"/>
                </a:solidFill>
              </a:uFill>
              <a:latin typeface="Arial"/>
            </a:endParaRPr>
          </a:p>
          <a:p>
            <a:pPr algn="just">
              <a:lnSpc>
                <a:spcPct val="100000"/>
              </a:lnSpc>
            </a:pPr>
            <a:r>
              <a:rPr lang="fr-FR" sz="1800" b="0" strike="noStrike" spc="-1" dirty="0">
                <a:solidFill>
                  <a:srgbClr val="000000"/>
                </a:solidFill>
                <a:uFill>
                  <a:solidFill>
                    <a:srgbClr val="FFFFFF"/>
                  </a:solidFill>
                </a:uFill>
                <a:latin typeface="Arial"/>
                <a:ea typeface="DejaVu Sans"/>
              </a:rPr>
              <a:t>       - Acheminement, grutage et soudage des morceaux de charpente en travée</a:t>
            </a:r>
            <a:endParaRPr lang="fr-FR" sz="1800" b="0" strike="noStrike" spc="-1" dirty="0">
              <a:solidFill>
                <a:srgbClr val="000000"/>
              </a:solidFill>
              <a:uFill>
                <a:solidFill>
                  <a:srgbClr val="FFFFFF"/>
                </a:solidFill>
              </a:uFill>
              <a:latin typeface="Arial"/>
            </a:endParaRPr>
          </a:p>
          <a:p>
            <a:pPr algn="just">
              <a:lnSpc>
                <a:spcPct val="100000"/>
              </a:lnSpc>
            </a:pPr>
            <a:r>
              <a:rPr lang="fr-FR" sz="1800" b="0" strike="noStrike" spc="-1" dirty="0">
                <a:solidFill>
                  <a:srgbClr val="000000"/>
                </a:solidFill>
                <a:uFill>
                  <a:solidFill>
                    <a:srgbClr val="FFFFFF"/>
                  </a:solidFill>
                </a:uFill>
                <a:latin typeface="Arial"/>
                <a:ea typeface="DejaVu Sans"/>
              </a:rPr>
              <a:t>       - Démontage des brêlages provisoires sur piles</a:t>
            </a:r>
            <a:endParaRPr lang="fr-FR" sz="1800" b="0" strike="noStrike" spc="-1" dirty="0">
              <a:solidFill>
                <a:srgbClr val="000000"/>
              </a:solidFill>
              <a:uFill>
                <a:solidFill>
                  <a:srgbClr val="FFFFFF"/>
                </a:solidFill>
              </a:uFill>
              <a:latin typeface="Arial"/>
            </a:endParaRPr>
          </a:p>
        </p:txBody>
      </p:sp>
      <p:pic>
        <p:nvPicPr>
          <p:cNvPr id="294" name="Image 19"/>
          <p:cNvPicPr/>
          <p:nvPr/>
        </p:nvPicPr>
        <p:blipFill>
          <a:blip r:embed="rId18"/>
          <a:srcRect t="17495"/>
          <a:stretch/>
        </p:blipFill>
        <p:spPr>
          <a:xfrm>
            <a:off x="22881600" y="13924560"/>
            <a:ext cx="6455160" cy="2163240"/>
          </a:xfrm>
          <a:prstGeom prst="rect">
            <a:avLst/>
          </a:prstGeom>
          <a:ln>
            <a:noFill/>
          </a:ln>
        </p:spPr>
      </p:pic>
      <p:sp>
        <p:nvSpPr>
          <p:cNvPr id="295" name="CustomShape 60"/>
          <p:cNvSpPr/>
          <p:nvPr/>
        </p:nvSpPr>
        <p:spPr>
          <a:xfrm>
            <a:off x="26084160" y="18821100"/>
            <a:ext cx="479160" cy="448920"/>
          </a:xfrm>
          <a:prstGeom prst="downArrow">
            <a:avLst>
              <a:gd name="adj1" fmla="val 50000"/>
              <a:gd name="adj2" fmla="val 50000"/>
            </a:avLst>
          </a:prstGeom>
          <a:solidFill>
            <a:srgbClr val="BF9000"/>
          </a:solidFill>
          <a:ln w="12600">
            <a:solidFill>
              <a:srgbClr val="BF9000"/>
            </a:solidFill>
            <a:miter/>
          </a:ln>
        </p:spPr>
        <p:style>
          <a:lnRef idx="0">
            <a:scrgbClr r="0" g="0" b="0"/>
          </a:lnRef>
          <a:fillRef idx="0">
            <a:scrgbClr r="0" g="0" b="0"/>
          </a:fillRef>
          <a:effectRef idx="0">
            <a:scrgbClr r="0" g="0" b="0"/>
          </a:effectRef>
          <a:fontRef idx="minor"/>
        </p:style>
      </p:sp>
      <p:pic>
        <p:nvPicPr>
          <p:cNvPr id="296" name="Image 34"/>
          <p:cNvPicPr/>
          <p:nvPr/>
        </p:nvPicPr>
        <p:blipFill>
          <a:blip r:embed="rId19"/>
          <a:srcRect t="21039"/>
          <a:stretch/>
        </p:blipFill>
        <p:spPr>
          <a:xfrm>
            <a:off x="22886460" y="16299541"/>
            <a:ext cx="6455160" cy="2167200"/>
          </a:xfrm>
          <a:prstGeom prst="rect">
            <a:avLst/>
          </a:prstGeom>
          <a:ln>
            <a:noFill/>
          </a:ln>
        </p:spPr>
      </p:pic>
      <p:sp>
        <p:nvSpPr>
          <p:cNvPr id="297" name="CustomShape 61"/>
          <p:cNvSpPr/>
          <p:nvPr/>
        </p:nvSpPr>
        <p:spPr>
          <a:xfrm>
            <a:off x="21609720" y="19211281"/>
            <a:ext cx="8287920" cy="1732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1" strike="noStrike" spc="-1" dirty="0">
                <a:solidFill>
                  <a:srgbClr val="000000"/>
                </a:solidFill>
                <a:uFill>
                  <a:solidFill>
                    <a:srgbClr val="FFFFFF"/>
                  </a:solidFill>
                </a:uFill>
                <a:latin typeface="Calibri"/>
                <a:ea typeface="DejaVu Sans"/>
              </a:rPr>
              <a:t>8</a:t>
            </a:r>
            <a:r>
              <a:rPr lang="fr-FR" sz="1800" b="0" strike="noStrike" spc="-1" dirty="0">
                <a:solidFill>
                  <a:srgbClr val="000000"/>
                </a:solidFill>
                <a:uFill>
                  <a:solidFill>
                    <a:srgbClr val="FFFFFF"/>
                  </a:solidFill>
                </a:uFill>
                <a:latin typeface="Calibri"/>
                <a:ea typeface="DejaVu Sans"/>
              </a:rPr>
              <a:t>  &amp;  </a:t>
            </a:r>
            <a:r>
              <a:rPr lang="fr-FR" sz="1800" b="1" strike="noStrike" spc="-1" dirty="0">
                <a:solidFill>
                  <a:srgbClr val="000000"/>
                </a:solidFill>
                <a:uFill>
                  <a:solidFill>
                    <a:srgbClr val="FFFFFF"/>
                  </a:solidFill>
                </a:uFill>
                <a:latin typeface="Calibri"/>
                <a:ea typeface="DejaVu Sans"/>
              </a:rPr>
              <a:t>9</a:t>
            </a:r>
            <a:r>
              <a:rPr lang="fr-FR" sz="1800" b="0" strike="noStrike" spc="-1" dirty="0">
                <a:solidFill>
                  <a:srgbClr val="000000"/>
                </a:solidFill>
                <a:uFill>
                  <a:solidFill>
                    <a:srgbClr val="FFFFFF"/>
                  </a:solidFill>
                </a:uFill>
                <a:latin typeface="Calibri"/>
                <a:ea typeface="DejaVu Sans"/>
              </a:rPr>
              <a:t>  </a:t>
            </a:r>
            <a:r>
              <a:rPr lang="fr-FR" sz="1800" b="0" strike="noStrike" spc="-1" dirty="0">
                <a:solidFill>
                  <a:srgbClr val="000000"/>
                </a:solidFill>
                <a:uFill>
                  <a:solidFill>
                    <a:srgbClr val="FFFFFF"/>
                  </a:solidFill>
                </a:uFill>
                <a:latin typeface="Arial"/>
                <a:ea typeface="DejaVu Sans"/>
              </a:rPr>
              <a:t>Réalisation du hourdis, travaux de superstructure et mise en circulation</a:t>
            </a:r>
            <a:endParaRPr lang="fr-FR" sz="1800" b="0" strike="noStrike" spc="-1" dirty="0">
              <a:solidFill>
                <a:srgbClr val="000000"/>
              </a:solidFill>
              <a:uFill>
                <a:solidFill>
                  <a:srgbClr val="FFFFFF"/>
                </a:solidFill>
              </a:uFill>
              <a:latin typeface="Arial"/>
            </a:endParaRPr>
          </a:p>
          <a:p>
            <a:pPr algn="just">
              <a:lnSpc>
                <a:spcPct val="100000"/>
              </a:lnSpc>
            </a:pPr>
            <a:r>
              <a:rPr lang="fr-FR" sz="1800" b="0" strike="noStrike" spc="-1" dirty="0">
                <a:solidFill>
                  <a:srgbClr val="000000"/>
                </a:solidFill>
                <a:uFill>
                  <a:solidFill>
                    <a:srgbClr val="FFFFFF"/>
                  </a:solidFill>
                </a:uFill>
                <a:latin typeface="Arial"/>
                <a:ea typeface="DejaVu Sans"/>
              </a:rPr>
              <a:t>       - Pose des dalles préfabriquées</a:t>
            </a:r>
            <a:endParaRPr lang="fr-FR" sz="1800" b="0" strike="noStrike" spc="-1" dirty="0">
              <a:solidFill>
                <a:srgbClr val="000000"/>
              </a:solidFill>
              <a:uFill>
                <a:solidFill>
                  <a:srgbClr val="FFFFFF"/>
                </a:solidFill>
              </a:uFill>
              <a:latin typeface="Arial"/>
            </a:endParaRPr>
          </a:p>
          <a:p>
            <a:pPr algn="just">
              <a:lnSpc>
                <a:spcPct val="100000"/>
              </a:lnSpc>
            </a:pPr>
            <a:r>
              <a:rPr lang="fr-FR" sz="1800" b="0" strike="noStrike" spc="-1" dirty="0">
                <a:solidFill>
                  <a:srgbClr val="000000"/>
                </a:solidFill>
                <a:uFill>
                  <a:solidFill>
                    <a:srgbClr val="FFFFFF"/>
                  </a:solidFill>
                </a:uFill>
                <a:latin typeface="Arial"/>
                <a:ea typeface="DejaVu Sans"/>
              </a:rPr>
              <a:t>       - Dévérinage sur appuis définitifs et clavage des dalles préfabriquées</a:t>
            </a:r>
            <a:endParaRPr lang="fr-FR" sz="1800" b="0" strike="noStrike" spc="-1" dirty="0">
              <a:solidFill>
                <a:srgbClr val="000000"/>
              </a:solidFill>
              <a:uFill>
                <a:solidFill>
                  <a:srgbClr val="FFFFFF"/>
                </a:solidFill>
              </a:uFill>
              <a:latin typeface="Arial"/>
            </a:endParaRPr>
          </a:p>
          <a:p>
            <a:pPr algn="just">
              <a:lnSpc>
                <a:spcPct val="100000"/>
              </a:lnSpc>
            </a:pPr>
            <a:r>
              <a:rPr lang="fr-FR" sz="1800" b="0" strike="noStrike" spc="-1" dirty="0">
                <a:solidFill>
                  <a:srgbClr val="000000"/>
                </a:solidFill>
                <a:uFill>
                  <a:solidFill>
                    <a:srgbClr val="FFFFFF"/>
                  </a:solidFill>
                </a:uFill>
                <a:latin typeface="Arial"/>
                <a:ea typeface="DejaVu Sans"/>
              </a:rPr>
              <a:t>       - Replis des grues et démantèlement de l’estacade métallique</a:t>
            </a:r>
            <a:endParaRPr lang="fr-FR" sz="1800" b="0" strike="noStrike" spc="-1" dirty="0">
              <a:solidFill>
                <a:srgbClr val="000000"/>
              </a:solidFill>
              <a:uFill>
                <a:solidFill>
                  <a:srgbClr val="FFFFFF"/>
                </a:solidFill>
              </a:uFill>
              <a:latin typeface="Arial"/>
            </a:endParaRPr>
          </a:p>
          <a:p>
            <a:pPr algn="just">
              <a:lnSpc>
                <a:spcPct val="100000"/>
              </a:lnSpc>
            </a:pPr>
            <a:r>
              <a:rPr lang="fr-FR" sz="1800" b="0" strike="noStrike" spc="-1" dirty="0">
                <a:solidFill>
                  <a:srgbClr val="000000"/>
                </a:solidFill>
                <a:uFill>
                  <a:solidFill>
                    <a:srgbClr val="FFFFFF"/>
                  </a:solidFill>
                </a:uFill>
                <a:latin typeface="Arial"/>
                <a:ea typeface="DejaVu Sans"/>
              </a:rPr>
              <a:t>       - Mise en œuvre de l’étanchéité et des superstructures</a:t>
            </a:r>
            <a:endParaRPr lang="fr-FR" sz="1800" b="0" strike="noStrike" spc="-1" dirty="0">
              <a:solidFill>
                <a:srgbClr val="000000"/>
              </a:solidFill>
              <a:uFill>
                <a:solidFill>
                  <a:srgbClr val="FFFFFF"/>
                </a:solidFill>
              </a:uFill>
              <a:latin typeface="Arial"/>
            </a:endParaRPr>
          </a:p>
          <a:p>
            <a:pPr algn="just">
              <a:lnSpc>
                <a:spcPct val="100000"/>
              </a:lnSpc>
            </a:pPr>
            <a:r>
              <a:rPr lang="fr-FR" sz="1800" b="0" strike="noStrike" spc="-1" dirty="0">
                <a:solidFill>
                  <a:srgbClr val="000000"/>
                </a:solidFill>
                <a:uFill>
                  <a:solidFill>
                    <a:srgbClr val="FFFFFF"/>
                  </a:solidFill>
                </a:uFill>
                <a:latin typeface="Arial"/>
                <a:ea typeface="DejaVu Sans"/>
              </a:rPr>
              <a:t>       - Épreuve de chargement et mise en service de l’ouvrage</a:t>
            </a:r>
            <a:endParaRPr lang="fr-FR" sz="1800" b="0" strike="noStrike" spc="-1" dirty="0">
              <a:solidFill>
                <a:srgbClr val="000000"/>
              </a:solidFill>
              <a:uFill>
                <a:solidFill>
                  <a:srgbClr val="FFFFFF"/>
                </a:solidFill>
              </a:uFill>
              <a:latin typeface="Arial"/>
            </a:endParaRPr>
          </a:p>
        </p:txBody>
      </p:sp>
      <p:pic>
        <p:nvPicPr>
          <p:cNvPr id="298" name="Image 47"/>
          <p:cNvPicPr/>
          <p:nvPr/>
        </p:nvPicPr>
        <p:blipFill>
          <a:blip r:embed="rId20"/>
          <a:srcRect t="9200"/>
          <a:stretch/>
        </p:blipFill>
        <p:spPr>
          <a:xfrm>
            <a:off x="23238000" y="20942940"/>
            <a:ext cx="5272920" cy="1569960"/>
          </a:xfrm>
          <a:prstGeom prst="rect">
            <a:avLst/>
          </a:prstGeom>
          <a:ln>
            <a:noFill/>
          </a:ln>
        </p:spPr>
      </p:pic>
      <p:sp>
        <p:nvSpPr>
          <p:cNvPr id="299" name="CustomShape 62"/>
          <p:cNvSpPr/>
          <p:nvPr/>
        </p:nvSpPr>
        <p:spPr>
          <a:xfrm>
            <a:off x="26084160" y="22312110"/>
            <a:ext cx="479160" cy="448920"/>
          </a:xfrm>
          <a:prstGeom prst="downArrow">
            <a:avLst>
              <a:gd name="adj1" fmla="val 50000"/>
              <a:gd name="adj2" fmla="val 50000"/>
            </a:avLst>
          </a:prstGeom>
          <a:solidFill>
            <a:srgbClr val="BF9000"/>
          </a:solidFill>
          <a:ln w="12600">
            <a:solidFill>
              <a:srgbClr val="BF9000"/>
            </a:solidFill>
            <a:miter/>
          </a:ln>
        </p:spPr>
        <p:style>
          <a:lnRef idx="0">
            <a:scrgbClr r="0" g="0" b="0"/>
          </a:lnRef>
          <a:fillRef idx="0">
            <a:scrgbClr r="0" g="0" b="0"/>
          </a:fillRef>
          <a:effectRef idx="0">
            <a:scrgbClr r="0" g="0" b="0"/>
          </a:effectRef>
          <a:fontRef idx="minor"/>
        </p:style>
      </p:sp>
      <p:sp>
        <p:nvSpPr>
          <p:cNvPr id="300" name="CustomShape 63"/>
          <p:cNvSpPr/>
          <p:nvPr/>
        </p:nvSpPr>
        <p:spPr>
          <a:xfrm>
            <a:off x="22554900" y="22869120"/>
            <a:ext cx="6811200" cy="1184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1" strike="noStrike" spc="-1" dirty="0">
                <a:solidFill>
                  <a:srgbClr val="000000"/>
                </a:solidFill>
                <a:uFill>
                  <a:solidFill>
                    <a:srgbClr val="FFFFFF"/>
                  </a:solidFill>
                </a:uFill>
                <a:latin typeface="Calibri"/>
                <a:ea typeface="DejaVu Sans"/>
              </a:rPr>
              <a:t>10</a:t>
            </a:r>
            <a:r>
              <a:rPr lang="fr-FR" sz="1800" b="0" strike="noStrike" spc="-1" dirty="0">
                <a:solidFill>
                  <a:srgbClr val="000000"/>
                </a:solidFill>
                <a:uFill>
                  <a:solidFill>
                    <a:srgbClr val="FFFFFF"/>
                  </a:solidFill>
                </a:uFill>
                <a:latin typeface="Calibri"/>
                <a:ea typeface="DejaVu Sans"/>
              </a:rPr>
              <a:t>  </a:t>
            </a:r>
            <a:r>
              <a:rPr lang="fr-FR" sz="1800" b="0" strike="noStrike" spc="-1" dirty="0">
                <a:solidFill>
                  <a:srgbClr val="000000"/>
                </a:solidFill>
                <a:uFill>
                  <a:solidFill>
                    <a:srgbClr val="FFFFFF"/>
                  </a:solidFill>
                </a:uFill>
                <a:latin typeface="Arial"/>
                <a:ea typeface="DejaVu Sans"/>
              </a:rPr>
              <a:t>Repli du matériel de chantier</a:t>
            </a:r>
            <a:endParaRPr lang="fr-FR" sz="1800" b="0" strike="noStrike" spc="-1" dirty="0">
              <a:solidFill>
                <a:srgbClr val="000000"/>
              </a:solidFill>
              <a:uFill>
                <a:solidFill>
                  <a:srgbClr val="FFFFFF"/>
                </a:solidFill>
              </a:uFill>
              <a:latin typeface="Arial"/>
            </a:endParaRPr>
          </a:p>
          <a:p>
            <a:pPr algn="just">
              <a:lnSpc>
                <a:spcPct val="100000"/>
              </a:lnSpc>
            </a:pPr>
            <a:r>
              <a:rPr lang="fr-FR" sz="1800" b="0" strike="noStrike" spc="-1" dirty="0">
                <a:solidFill>
                  <a:srgbClr val="000000"/>
                </a:solidFill>
                <a:uFill>
                  <a:solidFill>
                    <a:srgbClr val="FFFFFF"/>
                  </a:solidFill>
                </a:uFill>
                <a:latin typeface="Arial"/>
                <a:ea typeface="DejaVu Sans"/>
              </a:rPr>
              <a:t>       - Rétablissement des cheminements cycles et piétons</a:t>
            </a:r>
            <a:endParaRPr lang="fr-FR" sz="1800" b="0" strike="noStrike" spc="-1" dirty="0">
              <a:solidFill>
                <a:srgbClr val="000000"/>
              </a:solidFill>
              <a:uFill>
                <a:solidFill>
                  <a:srgbClr val="FFFFFF"/>
                </a:solidFill>
              </a:uFill>
              <a:latin typeface="Arial"/>
            </a:endParaRPr>
          </a:p>
          <a:p>
            <a:pPr algn="just">
              <a:lnSpc>
                <a:spcPct val="100000"/>
              </a:lnSpc>
            </a:pPr>
            <a:r>
              <a:rPr lang="fr-FR" sz="1800" b="0" strike="noStrike" spc="-1" dirty="0">
                <a:solidFill>
                  <a:srgbClr val="000000"/>
                </a:solidFill>
                <a:uFill>
                  <a:solidFill>
                    <a:srgbClr val="FFFFFF"/>
                  </a:solidFill>
                </a:uFill>
                <a:latin typeface="Arial"/>
                <a:ea typeface="DejaVu Sans"/>
              </a:rPr>
              <a:t>       - Démontage de la passerelle provisoire &amp; repli du matériel</a:t>
            </a:r>
            <a:endParaRPr lang="fr-FR" sz="1800" b="0" strike="noStrike" spc="-1" dirty="0">
              <a:solidFill>
                <a:srgbClr val="000000"/>
              </a:solidFill>
              <a:uFill>
                <a:solidFill>
                  <a:srgbClr val="FFFFFF"/>
                </a:solidFill>
              </a:uFill>
              <a:latin typeface="Arial"/>
            </a:endParaRPr>
          </a:p>
          <a:p>
            <a:pPr algn="just">
              <a:lnSpc>
                <a:spcPct val="100000"/>
              </a:lnSpc>
            </a:pPr>
            <a:endParaRPr lang="fr-FR" sz="1800" b="0" strike="noStrike" spc="-1" dirty="0">
              <a:solidFill>
                <a:srgbClr val="000000"/>
              </a:solidFill>
              <a:uFill>
                <a:solidFill>
                  <a:srgbClr val="FFFFFF"/>
                </a:solidFill>
              </a:uFill>
              <a:latin typeface="Arial"/>
            </a:endParaRPr>
          </a:p>
        </p:txBody>
      </p:sp>
      <p:pic>
        <p:nvPicPr>
          <p:cNvPr id="301" name="Image 116"/>
          <p:cNvPicPr/>
          <p:nvPr/>
        </p:nvPicPr>
        <p:blipFill>
          <a:blip r:embed="rId14"/>
          <a:srcRect t="25235"/>
          <a:stretch/>
        </p:blipFill>
        <p:spPr>
          <a:xfrm>
            <a:off x="22881600" y="24213419"/>
            <a:ext cx="6101280" cy="1226520"/>
          </a:xfrm>
          <a:prstGeom prst="rect">
            <a:avLst/>
          </a:prstGeom>
          <a:ln>
            <a:noFill/>
          </a:ln>
        </p:spPr>
      </p:pic>
      <p:sp>
        <p:nvSpPr>
          <p:cNvPr id="302" name="CustomShape 64"/>
          <p:cNvSpPr/>
          <p:nvPr/>
        </p:nvSpPr>
        <p:spPr>
          <a:xfrm>
            <a:off x="15141600" y="26101440"/>
            <a:ext cx="14857560" cy="9767520"/>
          </a:xfrm>
          <a:prstGeom prst="rect">
            <a:avLst/>
          </a:prstGeom>
          <a:noFill/>
          <a:ln w="76320">
            <a:solidFill>
              <a:srgbClr val="BF9000"/>
            </a:solidFill>
            <a:miter/>
          </a:ln>
        </p:spPr>
        <p:style>
          <a:lnRef idx="0">
            <a:scrgbClr r="0" g="0" b="0"/>
          </a:lnRef>
          <a:fillRef idx="0">
            <a:scrgbClr r="0" g="0" b="0"/>
          </a:fillRef>
          <a:effectRef idx="0">
            <a:scrgbClr r="0" g="0" b="0"/>
          </a:effectRef>
          <a:fontRef idx="minor"/>
        </p:style>
      </p:sp>
      <p:sp>
        <p:nvSpPr>
          <p:cNvPr id="303" name="CustomShape 65"/>
          <p:cNvSpPr/>
          <p:nvPr/>
        </p:nvSpPr>
        <p:spPr>
          <a:xfrm>
            <a:off x="15135480" y="26114040"/>
            <a:ext cx="14863320" cy="650880"/>
          </a:xfrm>
          <a:prstGeom prst="rect">
            <a:avLst/>
          </a:prstGeom>
          <a:solidFill>
            <a:srgbClr val="BF9000"/>
          </a:solidFill>
          <a:ln w="76320">
            <a:solidFill>
              <a:srgbClr val="BF9000"/>
            </a:solidFill>
            <a:miter/>
          </a:ln>
        </p:spPr>
        <p:style>
          <a:lnRef idx="0">
            <a:scrgbClr r="0" g="0" b="0"/>
          </a:lnRef>
          <a:fillRef idx="0">
            <a:scrgbClr r="0" g="0" b="0"/>
          </a:fillRef>
          <a:effectRef idx="0">
            <a:scrgbClr r="0" g="0" b="0"/>
          </a:effectRef>
          <a:fontRef idx="minor"/>
        </p:style>
        <p:txBody>
          <a:bodyPr lIns="288000" tIns="45000" rIns="288000" bIns="45000" anchor="ctr"/>
          <a:lstStyle/>
          <a:p>
            <a:pPr>
              <a:lnSpc>
                <a:spcPct val="100000"/>
              </a:lnSpc>
            </a:pPr>
            <a:r>
              <a:rPr lang="fr-FR" sz="3200" b="1" strike="noStrike" spc="-1">
                <a:solidFill>
                  <a:srgbClr val="000000"/>
                </a:solidFill>
                <a:uFill>
                  <a:solidFill>
                    <a:srgbClr val="FFFFFF"/>
                  </a:solidFill>
                </a:uFill>
                <a:latin typeface="Calibri"/>
                <a:ea typeface="DejaVu Sans"/>
              </a:rPr>
              <a:t>→ </a:t>
            </a:r>
            <a:r>
              <a:rPr lang="fr-FR" sz="3200" b="1" strike="noStrike" spc="-1">
                <a:solidFill>
                  <a:srgbClr val="000000"/>
                </a:solidFill>
                <a:uFill>
                  <a:solidFill>
                    <a:srgbClr val="FFFFFF"/>
                  </a:solidFill>
                </a:uFill>
                <a:latin typeface="Arial"/>
                <a:ea typeface="DejaVu Sans"/>
              </a:rPr>
              <a:t>VARIANTE B – ENJEUX PROPRES </a:t>
            </a:r>
            <a:r>
              <a:rPr lang="fr-FR" sz="3200" b="1" strike="noStrike" spc="-1">
                <a:solidFill>
                  <a:srgbClr val="000000"/>
                </a:solidFill>
                <a:uFill>
                  <a:solidFill>
                    <a:srgbClr val="FFFFFF"/>
                  </a:solidFill>
                </a:uFill>
                <a:latin typeface="Arial"/>
                <a:ea typeface="Arial"/>
              </a:rPr>
              <a:t>À</a:t>
            </a:r>
            <a:r>
              <a:rPr lang="fr-FR" sz="3200" b="1" strike="noStrike" spc="-1">
                <a:solidFill>
                  <a:srgbClr val="000000"/>
                </a:solidFill>
                <a:uFill>
                  <a:solidFill>
                    <a:srgbClr val="FFFFFF"/>
                  </a:solidFill>
                </a:uFill>
                <a:latin typeface="Arial"/>
                <a:ea typeface="DejaVu Sans"/>
              </a:rPr>
              <a:t> SA CONCEPTION </a:t>
            </a:r>
            <a:endParaRPr lang="fr-FR" sz="1800" b="0" strike="noStrike" spc="-1">
              <a:solidFill>
                <a:srgbClr val="000000"/>
              </a:solidFill>
              <a:uFill>
                <a:solidFill>
                  <a:srgbClr val="FFFFFF"/>
                </a:solidFill>
              </a:uFill>
              <a:latin typeface="Arial"/>
            </a:endParaRPr>
          </a:p>
        </p:txBody>
      </p:sp>
      <p:pic>
        <p:nvPicPr>
          <p:cNvPr id="304" name="Image 3"/>
          <p:cNvPicPr/>
          <p:nvPr/>
        </p:nvPicPr>
        <p:blipFill>
          <a:blip r:embed="rId21"/>
          <a:stretch/>
        </p:blipFill>
        <p:spPr>
          <a:xfrm>
            <a:off x="24016320" y="27774360"/>
            <a:ext cx="5926680" cy="3837960"/>
          </a:xfrm>
          <a:prstGeom prst="rect">
            <a:avLst/>
          </a:prstGeom>
          <a:ln>
            <a:solidFill>
              <a:schemeClr val="tx1"/>
            </a:solidFill>
          </a:ln>
        </p:spPr>
      </p:pic>
      <p:pic>
        <p:nvPicPr>
          <p:cNvPr id="305" name="Image 4"/>
          <p:cNvPicPr/>
          <p:nvPr/>
        </p:nvPicPr>
        <p:blipFill>
          <a:blip r:embed="rId22"/>
          <a:stretch/>
        </p:blipFill>
        <p:spPr>
          <a:xfrm>
            <a:off x="16248240" y="32671800"/>
            <a:ext cx="6415200" cy="3034800"/>
          </a:xfrm>
          <a:prstGeom prst="rect">
            <a:avLst/>
          </a:prstGeom>
          <a:ln>
            <a:solidFill>
              <a:schemeClr val="tx1"/>
            </a:solidFill>
          </a:ln>
        </p:spPr>
      </p:pic>
      <p:pic>
        <p:nvPicPr>
          <p:cNvPr id="306" name="Image 9"/>
          <p:cNvPicPr/>
          <p:nvPr/>
        </p:nvPicPr>
        <p:blipFill>
          <a:blip r:embed="rId23"/>
          <a:stretch/>
        </p:blipFill>
        <p:spPr>
          <a:xfrm>
            <a:off x="1720800" y="32801040"/>
            <a:ext cx="5548320" cy="2989800"/>
          </a:xfrm>
          <a:prstGeom prst="rect">
            <a:avLst/>
          </a:prstGeom>
          <a:ln>
            <a:solidFill>
              <a:schemeClr val="tx1"/>
            </a:solidFill>
          </a:ln>
        </p:spPr>
      </p:pic>
      <p:pic>
        <p:nvPicPr>
          <p:cNvPr id="307" name="Image 20"/>
          <p:cNvPicPr/>
          <p:nvPr/>
        </p:nvPicPr>
        <p:blipFill>
          <a:blip r:embed="rId24"/>
          <a:stretch/>
        </p:blipFill>
        <p:spPr>
          <a:xfrm>
            <a:off x="23232240" y="31847760"/>
            <a:ext cx="6665400" cy="3946680"/>
          </a:xfrm>
          <a:prstGeom prst="rect">
            <a:avLst/>
          </a:prstGeom>
          <a:ln>
            <a:solidFill>
              <a:schemeClr val="tx1"/>
            </a:solidFill>
          </a:ln>
        </p:spPr>
      </p:pic>
      <p:sp>
        <p:nvSpPr>
          <p:cNvPr id="308" name="CustomShape 66"/>
          <p:cNvSpPr/>
          <p:nvPr/>
        </p:nvSpPr>
        <p:spPr>
          <a:xfrm>
            <a:off x="15194520" y="26809200"/>
            <a:ext cx="8818920" cy="55731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85840" indent="-281880" algn="just">
              <a:lnSpc>
                <a:spcPct val="100000"/>
              </a:lnSpc>
              <a:buClr>
                <a:srgbClr val="000000"/>
              </a:buClr>
              <a:buFont typeface="Wingdings" charset="2"/>
              <a:buChar char=""/>
            </a:pPr>
            <a:r>
              <a:rPr lang="fr-FR" sz="1800" b="1" strike="noStrike" spc="-1">
                <a:solidFill>
                  <a:srgbClr val="000000"/>
                </a:solidFill>
                <a:uFill>
                  <a:solidFill>
                    <a:srgbClr val="FFFFFF"/>
                  </a:solidFill>
                </a:uFill>
                <a:latin typeface="Arial"/>
                <a:ea typeface="DejaVu Sans"/>
              </a:rPr>
              <a:t>Conception des appuis</a:t>
            </a:r>
            <a:endParaRPr lang="fr-FR" sz="1800" b="0" strike="noStrike" spc="-1">
              <a:solidFill>
                <a:srgbClr val="000000"/>
              </a:solidFill>
              <a:uFill>
                <a:solidFill>
                  <a:srgbClr val="FFFFFF"/>
                </a:solidFill>
              </a:uFill>
              <a:latin typeface="Arial"/>
            </a:endParaRPr>
          </a:p>
          <a:p>
            <a:pPr marL="743040" lvl="1" indent="-281880" algn="just">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Préservation et réutilisation des culées de l’ouvrage existant dans le but d’intégrer le nouvel ouvrage dans son paysage en minimisant l’impact sur l’existant</a:t>
            </a:r>
            <a:endParaRPr lang="fr-FR" sz="1800" b="0" strike="noStrike" spc="-1">
              <a:solidFill>
                <a:srgbClr val="000000"/>
              </a:solidFill>
              <a:uFill>
                <a:solidFill>
                  <a:srgbClr val="FFFFFF"/>
                </a:solidFill>
              </a:uFill>
              <a:latin typeface="Arial"/>
            </a:endParaRPr>
          </a:p>
          <a:p>
            <a:pPr marL="743040" lvl="1" indent="-281880" algn="just">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Fûts de piles fins de sections variables sur toute leur hauteur</a:t>
            </a:r>
            <a:endParaRPr lang="fr-FR" sz="1800" b="0" strike="noStrike" spc="-1">
              <a:solidFill>
                <a:srgbClr val="000000"/>
              </a:solidFill>
              <a:uFill>
                <a:solidFill>
                  <a:srgbClr val="FFFFFF"/>
                </a:solidFill>
              </a:uFill>
              <a:latin typeface="Arial"/>
            </a:endParaRPr>
          </a:p>
          <a:p>
            <a:pPr marL="285840" indent="-281880" algn="just">
              <a:lnSpc>
                <a:spcPct val="200000"/>
              </a:lnSpc>
              <a:buClr>
                <a:srgbClr val="000000"/>
              </a:buClr>
              <a:buFont typeface="Wingdings" charset="2"/>
              <a:buChar char=""/>
            </a:pPr>
            <a:r>
              <a:rPr lang="fr-FR" sz="1800" b="1" strike="noStrike" spc="-1">
                <a:solidFill>
                  <a:srgbClr val="000000"/>
                </a:solidFill>
                <a:uFill>
                  <a:solidFill>
                    <a:srgbClr val="FFFFFF"/>
                  </a:solidFill>
                </a:uFill>
                <a:latin typeface="Arial"/>
                <a:ea typeface="DejaVu Sans"/>
              </a:rPr>
              <a:t>Conception du tablier</a:t>
            </a:r>
            <a:endParaRPr lang="fr-FR" sz="1800" b="0" strike="noStrike" spc="-1">
              <a:solidFill>
                <a:srgbClr val="000000"/>
              </a:solidFill>
              <a:uFill>
                <a:solidFill>
                  <a:srgbClr val="FFFFFF"/>
                </a:solidFill>
              </a:uFill>
              <a:latin typeface="Arial"/>
            </a:endParaRPr>
          </a:p>
          <a:p>
            <a:pPr marL="743040" lvl="1" indent="-281880" algn="just">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Tablier constitué de deux poutres treillis en métal de hauteur variable de 0,70 m à 1,80 m, préfabriquées en usine puis livrées sur site.</a:t>
            </a:r>
            <a:endParaRPr lang="fr-FR" sz="1800" b="0" strike="noStrike" spc="-1">
              <a:solidFill>
                <a:srgbClr val="000000"/>
              </a:solidFill>
              <a:uFill>
                <a:solidFill>
                  <a:srgbClr val="FFFFFF"/>
                </a:solidFill>
              </a:uFill>
              <a:latin typeface="Arial"/>
            </a:endParaRPr>
          </a:p>
          <a:p>
            <a:pPr marL="743040" lvl="1" indent="-281880" algn="just">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Hourdis en dallettes préfabriquées</a:t>
            </a:r>
            <a:endParaRPr lang="fr-FR" sz="1800" b="0" strike="noStrike" spc="-1">
              <a:solidFill>
                <a:srgbClr val="000000"/>
              </a:solidFill>
              <a:uFill>
                <a:solidFill>
                  <a:srgbClr val="FFFFFF"/>
                </a:solidFill>
              </a:uFill>
              <a:latin typeface="Arial"/>
            </a:endParaRPr>
          </a:p>
          <a:p>
            <a:pPr marL="743040" lvl="1" indent="-281880" algn="just">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Réservation des réseaux sous le trottoir et la piste cyclable</a:t>
            </a:r>
            <a:endParaRPr lang="fr-FR" sz="1800" b="0" strike="noStrike" spc="-1">
              <a:solidFill>
                <a:srgbClr val="000000"/>
              </a:solidFill>
              <a:uFill>
                <a:solidFill>
                  <a:srgbClr val="FFFFFF"/>
                </a:solidFill>
              </a:uFill>
              <a:latin typeface="Arial"/>
            </a:endParaRPr>
          </a:p>
          <a:p>
            <a:pPr marL="743040" lvl="1" indent="-281880" algn="just">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Eclairage du tablier par des luminaires disposés dans les mains courantes des garde-corps.</a:t>
            </a:r>
            <a:endParaRPr lang="fr-FR" sz="1800" b="0" strike="noStrike" spc="-1">
              <a:solidFill>
                <a:srgbClr val="000000"/>
              </a:solidFill>
              <a:uFill>
                <a:solidFill>
                  <a:srgbClr val="FFFFFF"/>
                </a:solidFill>
              </a:uFill>
              <a:latin typeface="Arial"/>
            </a:endParaRPr>
          </a:p>
          <a:p>
            <a:pPr marL="285840" indent="-281880" algn="just">
              <a:lnSpc>
                <a:spcPct val="200000"/>
              </a:lnSpc>
              <a:buClr>
                <a:srgbClr val="000000"/>
              </a:buClr>
              <a:buFont typeface="Wingdings" charset="2"/>
              <a:buChar char=""/>
            </a:pPr>
            <a:r>
              <a:rPr lang="fr-FR" sz="1800" b="1" strike="noStrike" spc="-1">
                <a:solidFill>
                  <a:srgbClr val="000000"/>
                </a:solidFill>
                <a:uFill>
                  <a:solidFill>
                    <a:srgbClr val="FFFFFF"/>
                  </a:solidFill>
                </a:uFill>
                <a:latin typeface="Arial"/>
                <a:ea typeface="DejaVu Sans"/>
              </a:rPr>
              <a:t>Organisation des travaux</a:t>
            </a:r>
            <a:endParaRPr lang="fr-FR" sz="1800" b="0" strike="noStrike" spc="-1">
              <a:solidFill>
                <a:srgbClr val="000000"/>
              </a:solidFill>
              <a:uFill>
                <a:solidFill>
                  <a:srgbClr val="FFFFFF"/>
                </a:solidFill>
              </a:uFill>
              <a:latin typeface="Arial"/>
            </a:endParaRPr>
          </a:p>
          <a:p>
            <a:pPr marL="743040" lvl="1" indent="-281880" algn="just">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Réalisation des fondations et des appuis sous circulation sur l’ouvrage existant</a:t>
            </a:r>
            <a:endParaRPr lang="fr-FR" sz="1800" b="0" strike="noStrike" spc="-1">
              <a:solidFill>
                <a:srgbClr val="000000"/>
              </a:solidFill>
              <a:uFill>
                <a:solidFill>
                  <a:srgbClr val="FFFFFF"/>
                </a:solidFill>
              </a:uFill>
              <a:latin typeface="Arial"/>
            </a:endParaRPr>
          </a:p>
          <a:p>
            <a:pPr marL="743040" lvl="1" indent="-281880" algn="just">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Réalisation du tablier par grutage des poutres treillis par deux grues </a:t>
            </a:r>
            <a:endParaRPr lang="fr-FR" sz="1800" b="0" strike="noStrike" spc="-1">
              <a:solidFill>
                <a:srgbClr val="000000"/>
              </a:solidFill>
              <a:uFill>
                <a:solidFill>
                  <a:srgbClr val="FFFFFF"/>
                </a:solidFill>
              </a:uFill>
              <a:latin typeface="Arial"/>
            </a:endParaRPr>
          </a:p>
          <a:p>
            <a:pPr marL="743040" lvl="1" indent="-281880" algn="just">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Durée prévisionnelle du chantier : </a:t>
            </a:r>
            <a:r>
              <a:rPr lang="fr-FR" sz="1800" b="1" u="sng" strike="noStrike" spc="-1">
                <a:solidFill>
                  <a:srgbClr val="BF9000"/>
                </a:solidFill>
                <a:uFill>
                  <a:solidFill>
                    <a:srgbClr val="FFFFFF"/>
                  </a:solidFill>
                </a:uFill>
                <a:latin typeface="Arial"/>
                <a:ea typeface="DejaVu Sans"/>
              </a:rPr>
              <a:t>16 mois dont 12 mois de travaux</a:t>
            </a:r>
            <a:endParaRPr lang="fr-FR" sz="1800" b="0" strike="noStrike" spc="-1">
              <a:solidFill>
                <a:srgbClr val="000000"/>
              </a:solidFill>
              <a:uFill>
                <a:solidFill>
                  <a:srgbClr val="FFFFFF"/>
                </a:solidFill>
              </a:uFill>
              <a:latin typeface="Arial"/>
            </a:endParaRPr>
          </a:p>
          <a:p>
            <a:pPr marL="743040" lvl="1" indent="-281880" algn="just">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Durée de coupure de la circulation sur la RD559 : </a:t>
            </a:r>
            <a:r>
              <a:rPr lang="fr-FR" sz="1800" b="1" u="sng" strike="noStrike" spc="-1">
                <a:solidFill>
                  <a:srgbClr val="BF9000"/>
                </a:solidFill>
                <a:uFill>
                  <a:solidFill>
                    <a:srgbClr val="FFFFFF"/>
                  </a:solidFill>
                </a:uFill>
                <a:latin typeface="Arial"/>
                <a:ea typeface="DejaVu Sans"/>
              </a:rPr>
              <a:t>7 mois</a:t>
            </a:r>
            <a:endParaRPr lang="fr-FR" sz="1800" b="0" strike="noStrike" spc="-1">
              <a:solidFill>
                <a:srgbClr val="000000"/>
              </a:solidFill>
              <a:uFill>
                <a:solidFill>
                  <a:srgbClr val="FFFFFF"/>
                </a:solidFill>
              </a:uFill>
              <a:latin typeface="Arial"/>
            </a:endParaRPr>
          </a:p>
          <a:p>
            <a:pPr marL="743040" lvl="1" indent="-281880" algn="just">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Coût prévisionnel des travaux : </a:t>
            </a:r>
            <a:r>
              <a:rPr lang="fr-FR" sz="1800" b="1" u="sng" strike="noStrike" spc="-1">
                <a:solidFill>
                  <a:srgbClr val="BF9000"/>
                </a:solidFill>
                <a:uFill>
                  <a:solidFill>
                    <a:srgbClr val="FFFFFF"/>
                  </a:solidFill>
                </a:uFill>
                <a:latin typeface="Arial"/>
                <a:ea typeface="DejaVu Sans"/>
              </a:rPr>
              <a:t>7,2 millions € HT</a:t>
            </a:r>
            <a:endParaRPr lang="fr-FR" sz="1800" b="0" strike="noStrike" spc="-1">
              <a:solidFill>
                <a:srgbClr val="000000"/>
              </a:solidFill>
              <a:uFill>
                <a:solidFill>
                  <a:srgbClr val="FFFFFF"/>
                </a:solidFill>
              </a:uFill>
              <a:latin typeface="Arial"/>
            </a:endParaRPr>
          </a:p>
        </p:txBody>
      </p:sp>
      <p:sp>
        <p:nvSpPr>
          <p:cNvPr id="309" name="CustomShape 67"/>
          <p:cNvSpPr/>
          <p:nvPr/>
        </p:nvSpPr>
        <p:spPr>
          <a:xfrm>
            <a:off x="407880" y="2288880"/>
            <a:ext cx="29466000" cy="4230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2400" b="0" strike="noStrike" spc="-1">
                <a:solidFill>
                  <a:srgbClr val="000000"/>
                </a:solidFill>
                <a:uFill>
                  <a:solidFill>
                    <a:srgbClr val="FFFFFF"/>
                  </a:solidFill>
                </a:uFill>
                <a:latin typeface="Arial"/>
                <a:ea typeface="Calibri"/>
              </a:rPr>
              <a:t>Trois variantes ont été étudiées dans le but d’</a:t>
            </a:r>
            <a:r>
              <a:rPr lang="fr-FR" sz="2400" b="1" strike="noStrike" spc="-1">
                <a:solidFill>
                  <a:srgbClr val="000000"/>
                </a:solidFill>
                <a:uFill>
                  <a:solidFill>
                    <a:srgbClr val="FFFFFF"/>
                  </a:solidFill>
                </a:uFill>
                <a:latin typeface="Arial"/>
                <a:ea typeface="Calibri"/>
              </a:rPr>
              <a:t>optimiser le délai des travaux</a:t>
            </a:r>
            <a:r>
              <a:rPr lang="fr-FR" sz="2400" b="0" strike="noStrike" spc="-1">
                <a:solidFill>
                  <a:srgbClr val="000000"/>
                </a:solidFill>
                <a:uFill>
                  <a:solidFill>
                    <a:srgbClr val="FFFFFF"/>
                  </a:solidFill>
                </a:uFill>
                <a:latin typeface="Arial"/>
                <a:ea typeface="Calibri"/>
              </a:rPr>
              <a:t> et de </a:t>
            </a:r>
            <a:r>
              <a:rPr lang="fr-FR" sz="2400" b="1" strike="noStrike" spc="-1">
                <a:solidFill>
                  <a:srgbClr val="000000"/>
                </a:solidFill>
                <a:uFill>
                  <a:solidFill>
                    <a:srgbClr val="FFFFFF"/>
                  </a:solidFill>
                </a:uFill>
                <a:latin typeface="Arial"/>
                <a:ea typeface="Calibri"/>
              </a:rPr>
              <a:t>minimiser la durée de coupure de la circulation</a:t>
            </a:r>
            <a:r>
              <a:rPr lang="fr-FR" sz="2400" b="0" strike="noStrike" spc="-1">
                <a:solidFill>
                  <a:srgbClr val="000000"/>
                </a:solidFill>
                <a:uFill>
                  <a:solidFill>
                    <a:srgbClr val="FFFFFF"/>
                  </a:solidFill>
                </a:uFill>
                <a:latin typeface="Arial"/>
                <a:ea typeface="Calibri"/>
              </a:rPr>
              <a:t> sur la RD559</a:t>
            </a:r>
            <a:r>
              <a:rPr lang="fr-FR" sz="2200" b="0" strike="noStrike" spc="-1">
                <a:solidFill>
                  <a:srgbClr val="000000"/>
                </a:solidFill>
                <a:uFill>
                  <a:solidFill>
                    <a:srgbClr val="FFFFFF"/>
                  </a:solidFill>
                </a:uFill>
                <a:latin typeface="Arial"/>
                <a:ea typeface="Calibri"/>
              </a:rPr>
              <a:t>.</a:t>
            </a:r>
            <a:endParaRPr lang="fr-FR"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 name="CustomShape 1"/>
          <p:cNvSpPr/>
          <p:nvPr/>
        </p:nvSpPr>
        <p:spPr>
          <a:xfrm>
            <a:off x="7890840" y="22002360"/>
            <a:ext cx="337320" cy="349560"/>
          </a:xfrm>
          <a:prstGeom prst="ellipse">
            <a:avLst/>
          </a:prstGeom>
          <a:solidFill>
            <a:srgbClr val="BDD7EE"/>
          </a:solidFill>
          <a:ln w="28440">
            <a:solidFill>
              <a:srgbClr val="00B0F0"/>
            </a:solidFill>
            <a:miter/>
          </a:ln>
        </p:spPr>
        <p:style>
          <a:lnRef idx="0">
            <a:scrgbClr r="0" g="0" b="0"/>
          </a:lnRef>
          <a:fillRef idx="0">
            <a:scrgbClr r="0" g="0" b="0"/>
          </a:fillRef>
          <a:effectRef idx="0">
            <a:scrgbClr r="0" g="0" b="0"/>
          </a:effectRef>
          <a:fontRef idx="minor"/>
        </p:style>
      </p:sp>
      <p:sp>
        <p:nvSpPr>
          <p:cNvPr id="313" name="CustomShape 2"/>
          <p:cNvSpPr/>
          <p:nvPr/>
        </p:nvSpPr>
        <p:spPr>
          <a:xfrm>
            <a:off x="7278840" y="22013160"/>
            <a:ext cx="325800" cy="324360"/>
          </a:xfrm>
          <a:prstGeom prst="ellipse">
            <a:avLst/>
          </a:prstGeom>
          <a:solidFill>
            <a:srgbClr val="BDD7EE"/>
          </a:solidFill>
          <a:ln w="28440">
            <a:solidFill>
              <a:srgbClr val="00B0F0"/>
            </a:solidFill>
            <a:miter/>
          </a:ln>
        </p:spPr>
        <p:style>
          <a:lnRef idx="0">
            <a:scrgbClr r="0" g="0" b="0"/>
          </a:lnRef>
          <a:fillRef idx="0">
            <a:scrgbClr r="0" g="0" b="0"/>
          </a:fillRef>
          <a:effectRef idx="0">
            <a:scrgbClr r="0" g="0" b="0"/>
          </a:effectRef>
          <a:fontRef idx="minor"/>
        </p:style>
      </p:sp>
      <p:sp>
        <p:nvSpPr>
          <p:cNvPr id="314" name="CustomShape 3"/>
          <p:cNvSpPr/>
          <p:nvPr/>
        </p:nvSpPr>
        <p:spPr>
          <a:xfrm>
            <a:off x="8880480" y="16804320"/>
            <a:ext cx="266040" cy="288000"/>
          </a:xfrm>
          <a:prstGeom prst="ellipse">
            <a:avLst/>
          </a:prstGeom>
          <a:solidFill>
            <a:srgbClr val="BDD7EE"/>
          </a:solidFill>
          <a:ln w="28440">
            <a:solidFill>
              <a:srgbClr val="00B0F0"/>
            </a:solidFill>
            <a:miter/>
          </a:ln>
        </p:spPr>
        <p:style>
          <a:lnRef idx="0">
            <a:scrgbClr r="0" g="0" b="0"/>
          </a:lnRef>
          <a:fillRef idx="0">
            <a:scrgbClr r="0" g="0" b="0"/>
          </a:fillRef>
          <a:effectRef idx="0">
            <a:scrgbClr r="0" g="0" b="0"/>
          </a:effectRef>
          <a:fontRef idx="minor"/>
        </p:style>
      </p:sp>
      <p:sp>
        <p:nvSpPr>
          <p:cNvPr id="315" name="CustomShape 4"/>
          <p:cNvSpPr/>
          <p:nvPr/>
        </p:nvSpPr>
        <p:spPr>
          <a:xfrm>
            <a:off x="8378640" y="16793880"/>
            <a:ext cx="266040" cy="288000"/>
          </a:xfrm>
          <a:prstGeom prst="ellipse">
            <a:avLst/>
          </a:prstGeom>
          <a:solidFill>
            <a:srgbClr val="BDD7EE"/>
          </a:solidFill>
          <a:ln w="28440">
            <a:solidFill>
              <a:srgbClr val="00B0F0"/>
            </a:solidFill>
            <a:miter/>
          </a:ln>
        </p:spPr>
        <p:style>
          <a:lnRef idx="0">
            <a:scrgbClr r="0" g="0" b="0"/>
          </a:lnRef>
          <a:fillRef idx="0">
            <a:scrgbClr r="0" g="0" b="0"/>
          </a:fillRef>
          <a:effectRef idx="0">
            <a:scrgbClr r="0" g="0" b="0"/>
          </a:effectRef>
          <a:fontRef idx="minor"/>
        </p:style>
      </p:sp>
      <p:sp>
        <p:nvSpPr>
          <p:cNvPr id="316" name="CustomShape 5"/>
          <p:cNvSpPr/>
          <p:nvPr/>
        </p:nvSpPr>
        <p:spPr>
          <a:xfrm>
            <a:off x="6709320" y="11684640"/>
            <a:ext cx="262440" cy="240840"/>
          </a:xfrm>
          <a:prstGeom prst="ellipse">
            <a:avLst/>
          </a:prstGeom>
          <a:solidFill>
            <a:srgbClr val="BDD7EE"/>
          </a:solidFill>
          <a:ln w="28440">
            <a:solidFill>
              <a:srgbClr val="00B0F0"/>
            </a:solidFill>
            <a:miter/>
          </a:ln>
        </p:spPr>
        <p:style>
          <a:lnRef idx="0">
            <a:scrgbClr r="0" g="0" b="0"/>
          </a:lnRef>
          <a:fillRef idx="0">
            <a:scrgbClr r="0" g="0" b="0"/>
          </a:fillRef>
          <a:effectRef idx="0">
            <a:scrgbClr r="0" g="0" b="0"/>
          </a:effectRef>
          <a:fontRef idx="minor"/>
        </p:style>
      </p:sp>
      <p:sp>
        <p:nvSpPr>
          <p:cNvPr id="317" name="CustomShape 6"/>
          <p:cNvSpPr/>
          <p:nvPr/>
        </p:nvSpPr>
        <p:spPr>
          <a:xfrm>
            <a:off x="7194960" y="11676720"/>
            <a:ext cx="262440" cy="240840"/>
          </a:xfrm>
          <a:prstGeom prst="ellipse">
            <a:avLst/>
          </a:prstGeom>
          <a:solidFill>
            <a:srgbClr val="BDD7EE"/>
          </a:solidFill>
          <a:ln w="28440">
            <a:solidFill>
              <a:srgbClr val="00B0F0"/>
            </a:solidFill>
            <a:miter/>
          </a:ln>
        </p:spPr>
        <p:style>
          <a:lnRef idx="0">
            <a:scrgbClr r="0" g="0" b="0"/>
          </a:lnRef>
          <a:fillRef idx="0">
            <a:scrgbClr r="0" g="0" b="0"/>
          </a:fillRef>
          <a:effectRef idx="0">
            <a:scrgbClr r="0" g="0" b="0"/>
          </a:effectRef>
          <a:fontRef idx="minor"/>
        </p:style>
      </p:sp>
      <p:sp>
        <p:nvSpPr>
          <p:cNvPr id="318" name="CustomShape 7"/>
          <p:cNvSpPr/>
          <p:nvPr/>
        </p:nvSpPr>
        <p:spPr>
          <a:xfrm>
            <a:off x="756360" y="22532400"/>
            <a:ext cx="327960" cy="294480"/>
          </a:xfrm>
          <a:prstGeom prst="ellipse">
            <a:avLst/>
          </a:prstGeom>
          <a:solidFill>
            <a:srgbClr val="BDD7EE"/>
          </a:solidFill>
          <a:ln w="28440">
            <a:solidFill>
              <a:srgbClr val="00B0F0"/>
            </a:solidFill>
            <a:miter/>
          </a:ln>
        </p:spPr>
        <p:style>
          <a:lnRef idx="0">
            <a:scrgbClr r="0" g="0" b="0"/>
          </a:lnRef>
          <a:fillRef idx="0">
            <a:scrgbClr r="0" g="0" b="0"/>
          </a:fillRef>
          <a:effectRef idx="0">
            <a:scrgbClr r="0" g="0" b="0"/>
          </a:effectRef>
          <a:fontRef idx="minor"/>
        </p:style>
      </p:sp>
      <p:sp>
        <p:nvSpPr>
          <p:cNvPr id="319" name="CustomShape 8"/>
          <p:cNvSpPr/>
          <p:nvPr/>
        </p:nvSpPr>
        <p:spPr>
          <a:xfrm>
            <a:off x="659520" y="18043560"/>
            <a:ext cx="262440" cy="240840"/>
          </a:xfrm>
          <a:prstGeom prst="ellipse">
            <a:avLst/>
          </a:prstGeom>
          <a:solidFill>
            <a:srgbClr val="BDD7EE"/>
          </a:solidFill>
          <a:ln w="28440">
            <a:solidFill>
              <a:srgbClr val="00B0F0"/>
            </a:solidFill>
            <a:miter/>
          </a:ln>
        </p:spPr>
        <p:style>
          <a:lnRef idx="0">
            <a:scrgbClr r="0" g="0" b="0"/>
          </a:lnRef>
          <a:fillRef idx="0">
            <a:scrgbClr r="0" g="0" b="0"/>
          </a:fillRef>
          <a:effectRef idx="0">
            <a:scrgbClr r="0" g="0" b="0"/>
          </a:effectRef>
          <a:fontRef idx="minor"/>
        </p:style>
      </p:sp>
      <p:sp>
        <p:nvSpPr>
          <p:cNvPr id="320" name="CustomShape 9"/>
          <p:cNvSpPr/>
          <p:nvPr/>
        </p:nvSpPr>
        <p:spPr>
          <a:xfrm>
            <a:off x="1205280" y="18043560"/>
            <a:ext cx="262440" cy="240840"/>
          </a:xfrm>
          <a:prstGeom prst="ellipse">
            <a:avLst/>
          </a:prstGeom>
          <a:solidFill>
            <a:srgbClr val="BDD7EE"/>
          </a:solidFill>
          <a:ln w="28440">
            <a:solidFill>
              <a:srgbClr val="00B0F0"/>
            </a:solidFill>
            <a:miter/>
          </a:ln>
        </p:spPr>
        <p:style>
          <a:lnRef idx="0">
            <a:scrgbClr r="0" g="0" b="0"/>
          </a:lnRef>
          <a:fillRef idx="0">
            <a:scrgbClr r="0" g="0" b="0"/>
          </a:fillRef>
          <a:effectRef idx="0">
            <a:scrgbClr r="0" g="0" b="0"/>
          </a:effectRef>
          <a:fontRef idx="minor"/>
        </p:style>
      </p:sp>
      <p:sp>
        <p:nvSpPr>
          <p:cNvPr id="321" name="CustomShape 10"/>
          <p:cNvSpPr/>
          <p:nvPr/>
        </p:nvSpPr>
        <p:spPr>
          <a:xfrm>
            <a:off x="712800" y="13677360"/>
            <a:ext cx="262440" cy="240840"/>
          </a:xfrm>
          <a:prstGeom prst="ellipse">
            <a:avLst/>
          </a:prstGeom>
          <a:solidFill>
            <a:srgbClr val="BDD7EE"/>
          </a:solidFill>
          <a:ln w="28440">
            <a:solidFill>
              <a:srgbClr val="00B0F0"/>
            </a:solidFill>
            <a:miter/>
          </a:ln>
        </p:spPr>
        <p:style>
          <a:lnRef idx="0">
            <a:scrgbClr r="0" g="0" b="0"/>
          </a:lnRef>
          <a:fillRef idx="0">
            <a:scrgbClr r="0" g="0" b="0"/>
          </a:fillRef>
          <a:effectRef idx="0">
            <a:scrgbClr r="0" g="0" b="0"/>
          </a:effectRef>
          <a:fontRef idx="minor"/>
        </p:style>
      </p:sp>
      <p:sp>
        <p:nvSpPr>
          <p:cNvPr id="322" name="CustomShape 11"/>
          <p:cNvSpPr/>
          <p:nvPr/>
        </p:nvSpPr>
        <p:spPr>
          <a:xfrm>
            <a:off x="669420" y="11035440"/>
            <a:ext cx="262440" cy="240840"/>
          </a:xfrm>
          <a:prstGeom prst="ellipse">
            <a:avLst/>
          </a:prstGeom>
          <a:solidFill>
            <a:srgbClr val="9DC3E6"/>
          </a:solidFill>
          <a:ln w="28440">
            <a:solidFill>
              <a:srgbClr val="00B0F0"/>
            </a:solidFill>
            <a:miter/>
          </a:ln>
        </p:spPr>
        <p:style>
          <a:lnRef idx="0">
            <a:scrgbClr r="0" g="0" b="0"/>
          </a:lnRef>
          <a:fillRef idx="0">
            <a:scrgbClr r="0" g="0" b="0"/>
          </a:fillRef>
          <a:effectRef idx="0">
            <a:scrgbClr r="0" g="0" b="0"/>
          </a:effectRef>
          <a:fontRef idx="minor"/>
        </p:style>
      </p:sp>
      <p:sp>
        <p:nvSpPr>
          <p:cNvPr id="323" name="CustomShape 12"/>
          <p:cNvSpPr/>
          <p:nvPr/>
        </p:nvSpPr>
        <p:spPr>
          <a:xfrm>
            <a:off x="611100" y="10951560"/>
            <a:ext cx="10060200" cy="343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0" strike="noStrike" spc="-1" dirty="0">
                <a:solidFill>
                  <a:srgbClr val="000000"/>
                </a:solidFill>
                <a:uFill>
                  <a:solidFill>
                    <a:srgbClr val="FFFFFF"/>
                  </a:solidFill>
                </a:uFill>
                <a:latin typeface="Calibri"/>
                <a:ea typeface="DejaVu Sans"/>
              </a:rPr>
              <a:t> </a:t>
            </a:r>
            <a:r>
              <a:rPr lang="fr-FR" sz="1800" b="1" strike="noStrike" spc="-1" dirty="0">
                <a:solidFill>
                  <a:srgbClr val="000000"/>
                </a:solidFill>
                <a:uFill>
                  <a:solidFill>
                    <a:srgbClr val="FFFFFF"/>
                  </a:solidFill>
                </a:uFill>
                <a:latin typeface="Calibri"/>
                <a:ea typeface="DejaVu Sans"/>
              </a:rPr>
              <a:t>1</a:t>
            </a:r>
            <a:r>
              <a:rPr lang="fr-FR" sz="1800" b="0" strike="noStrike" spc="-1" dirty="0">
                <a:solidFill>
                  <a:srgbClr val="000000"/>
                </a:solidFill>
                <a:uFill>
                  <a:solidFill>
                    <a:srgbClr val="FFFFFF"/>
                  </a:solidFill>
                </a:uFill>
                <a:latin typeface="Calibri"/>
                <a:ea typeface="DejaVu Sans"/>
              </a:rPr>
              <a:t>  </a:t>
            </a:r>
            <a:r>
              <a:rPr lang="fr-FR" sz="1800" b="0" strike="noStrike" spc="-1" dirty="0">
                <a:solidFill>
                  <a:srgbClr val="000000"/>
                </a:solidFill>
                <a:uFill>
                  <a:solidFill>
                    <a:srgbClr val="FFFFFF"/>
                  </a:solidFill>
                </a:uFill>
                <a:latin typeface="Arial"/>
                <a:ea typeface="DejaVu Sans"/>
              </a:rPr>
              <a:t>Aire d’installation des travaux : située au niveau du parking au Nord de l’ouvrage existant</a:t>
            </a:r>
            <a:endParaRPr lang="fr-FR" sz="1800" b="0" strike="noStrike" spc="-1" dirty="0">
              <a:solidFill>
                <a:srgbClr val="000000"/>
              </a:solidFill>
              <a:uFill>
                <a:solidFill>
                  <a:srgbClr val="FFFFFF"/>
                </a:solidFill>
              </a:uFill>
              <a:latin typeface="Arial"/>
            </a:endParaRPr>
          </a:p>
        </p:txBody>
      </p:sp>
      <p:sp>
        <p:nvSpPr>
          <p:cNvPr id="324" name="CustomShape 13"/>
          <p:cNvSpPr/>
          <p:nvPr/>
        </p:nvSpPr>
        <p:spPr>
          <a:xfrm>
            <a:off x="434520" y="432360"/>
            <a:ext cx="29389320" cy="1549800"/>
          </a:xfrm>
          <a:prstGeom prst="rect">
            <a:avLst/>
          </a:prstGeom>
          <a:solidFill>
            <a:srgbClr val="00B0F0"/>
          </a:solidFill>
          <a:ln>
            <a:solidFill>
              <a:srgbClr val="00B0F0"/>
            </a:solidFill>
          </a:ln>
        </p:spPr>
        <p:style>
          <a:lnRef idx="0">
            <a:scrgbClr r="0" g="0" b="0"/>
          </a:lnRef>
          <a:fillRef idx="0">
            <a:scrgbClr r="0" g="0" b="0"/>
          </a:fillRef>
          <a:effectRef idx="0">
            <a:scrgbClr r="0" g="0" b="0"/>
          </a:effectRef>
          <a:fontRef idx="minor"/>
        </p:style>
        <p:txBody>
          <a:bodyPr lIns="90000" tIns="45000" rIns="324000" bIns="45000"/>
          <a:lstStyle/>
          <a:p>
            <a:pPr algn="ctr">
              <a:lnSpc>
                <a:spcPct val="100000"/>
              </a:lnSpc>
            </a:pPr>
            <a:r>
              <a:rPr lang="fr-FR" sz="7200" b="1" strike="noStrike" spc="-1">
                <a:solidFill>
                  <a:srgbClr val="000000"/>
                </a:solidFill>
                <a:uFill>
                  <a:solidFill>
                    <a:srgbClr val="FFFFFF"/>
                  </a:solidFill>
                </a:uFill>
                <a:latin typeface="Arial"/>
                <a:ea typeface="Calibri"/>
              </a:rPr>
              <a:t>  </a:t>
            </a:r>
            <a:r>
              <a:rPr lang="fr-FR" sz="9200" b="1" strike="noStrike" spc="-1">
                <a:solidFill>
                  <a:srgbClr val="000000"/>
                </a:solidFill>
                <a:uFill>
                  <a:solidFill>
                    <a:srgbClr val="FFFFFF"/>
                  </a:solidFill>
                </a:uFill>
                <a:latin typeface="Calibri"/>
                <a:ea typeface="Calibri"/>
              </a:rPr>
              <a:t>LES VARIANTES DU SCÉNARIO RETENU</a:t>
            </a:r>
            <a:endParaRPr lang="fr-FR" sz="1800" b="0" strike="noStrike" spc="-1">
              <a:solidFill>
                <a:srgbClr val="000000"/>
              </a:solidFill>
              <a:uFill>
                <a:solidFill>
                  <a:srgbClr val="FFFFFF"/>
                </a:solidFill>
              </a:uFill>
              <a:latin typeface="Arial"/>
            </a:endParaRPr>
          </a:p>
        </p:txBody>
      </p:sp>
      <p:sp>
        <p:nvSpPr>
          <p:cNvPr id="325" name="CustomShape 14"/>
          <p:cNvSpPr/>
          <p:nvPr/>
        </p:nvSpPr>
        <p:spPr>
          <a:xfrm>
            <a:off x="623160" y="3023640"/>
            <a:ext cx="13769640" cy="902880"/>
          </a:xfrm>
          <a:prstGeom prst="rect">
            <a:avLst/>
          </a:prstGeom>
          <a:solidFill>
            <a:srgbClr val="00B0F0"/>
          </a:solidFill>
          <a:ln w="76320">
            <a:solidFill>
              <a:srgbClr val="00B0F0"/>
            </a:solidFill>
            <a:miter/>
          </a:ln>
        </p:spPr>
        <p:style>
          <a:lnRef idx="0">
            <a:scrgbClr r="0" g="0" b="0"/>
          </a:lnRef>
          <a:fillRef idx="0">
            <a:scrgbClr r="0" g="0" b="0"/>
          </a:fillRef>
          <a:effectRef idx="0">
            <a:scrgbClr r="0" g="0" b="0"/>
          </a:effectRef>
          <a:fontRef idx="minor"/>
        </p:style>
        <p:txBody>
          <a:bodyPr lIns="288000" tIns="45000" rIns="288000" bIns="45000" anchor="ctr"/>
          <a:lstStyle/>
          <a:p>
            <a:pPr>
              <a:lnSpc>
                <a:spcPct val="100000"/>
              </a:lnSpc>
            </a:pPr>
            <a:r>
              <a:rPr lang="fr-FR" sz="3200" b="1" strike="noStrike" spc="-1">
                <a:solidFill>
                  <a:srgbClr val="000000"/>
                </a:solidFill>
                <a:uFill>
                  <a:solidFill>
                    <a:srgbClr val="FFFFFF"/>
                  </a:solidFill>
                </a:uFill>
                <a:latin typeface="Calibri"/>
                <a:ea typeface="DejaVu Sans"/>
              </a:rPr>
              <a:t>→ </a:t>
            </a:r>
            <a:r>
              <a:rPr lang="fr-FR" sz="3200" b="1" strike="noStrike" spc="-1">
                <a:solidFill>
                  <a:srgbClr val="000000"/>
                </a:solidFill>
                <a:uFill>
                  <a:solidFill>
                    <a:srgbClr val="FFFFFF"/>
                  </a:solidFill>
                </a:uFill>
                <a:latin typeface="Arial"/>
                <a:ea typeface="DejaVu Sans"/>
              </a:rPr>
              <a:t>VARIANTE C – BIPOUTRES CAISSONS M</a:t>
            </a:r>
            <a:r>
              <a:rPr lang="fr-FR" sz="3200" b="1" strike="noStrike" spc="-1">
                <a:solidFill>
                  <a:srgbClr val="000000"/>
                </a:solidFill>
                <a:uFill>
                  <a:solidFill>
                    <a:srgbClr val="FFFFFF"/>
                  </a:solidFill>
                </a:uFill>
                <a:latin typeface="Arial"/>
                <a:ea typeface="Arial"/>
              </a:rPr>
              <a:t>É</a:t>
            </a:r>
            <a:r>
              <a:rPr lang="fr-FR" sz="3200" b="1" strike="noStrike" spc="-1">
                <a:solidFill>
                  <a:srgbClr val="000000"/>
                </a:solidFill>
                <a:uFill>
                  <a:solidFill>
                    <a:srgbClr val="FFFFFF"/>
                  </a:solidFill>
                </a:uFill>
                <a:latin typeface="Arial"/>
                <a:ea typeface="DejaVu Sans"/>
              </a:rPr>
              <a:t>TALLIQUES </a:t>
            </a:r>
            <a:endParaRPr lang="fr-FR" sz="1800" b="0" strike="noStrike" spc="-1">
              <a:solidFill>
                <a:srgbClr val="000000"/>
              </a:solidFill>
              <a:uFill>
                <a:solidFill>
                  <a:srgbClr val="FFFFFF"/>
                </a:solidFill>
              </a:uFill>
              <a:latin typeface="Arial"/>
            </a:endParaRPr>
          </a:p>
        </p:txBody>
      </p:sp>
      <p:sp>
        <p:nvSpPr>
          <p:cNvPr id="326" name="CustomShape 15"/>
          <p:cNvSpPr/>
          <p:nvPr/>
        </p:nvSpPr>
        <p:spPr>
          <a:xfrm>
            <a:off x="777600" y="4008600"/>
            <a:ext cx="13507920" cy="3104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800" b="0" strike="noStrike" spc="-1">
                <a:solidFill>
                  <a:srgbClr val="000000"/>
                </a:solidFill>
                <a:uFill>
                  <a:solidFill>
                    <a:srgbClr val="FFFFFF"/>
                  </a:solidFill>
                </a:uFill>
                <a:latin typeface="Arial"/>
                <a:ea typeface="DejaVu Sans"/>
              </a:rPr>
              <a:t>Cette solution présente l’avantage de dissocier totalement les deux modes de circulation (routière et douce) et ouvre totalement les paysages aux usagers des voies cycles et piétons. Les caractéristiques géométriques de la variante sont présentées comme suit :</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u="sng" strike="noStrike" spc="-1">
                <a:solidFill>
                  <a:srgbClr val="000000"/>
                </a:solidFill>
                <a:uFill>
                  <a:solidFill>
                    <a:srgbClr val="FFFFFF"/>
                  </a:solidFill>
                </a:uFill>
                <a:latin typeface="Arial"/>
                <a:ea typeface="DejaVu Sans"/>
              </a:rPr>
              <a:t>Longueur totale de l’ouvrage </a:t>
            </a:r>
            <a:r>
              <a:rPr lang="fr-FR" sz="1800" b="0" strike="noStrike" spc="-1">
                <a:solidFill>
                  <a:srgbClr val="000000"/>
                </a:solidFill>
                <a:uFill>
                  <a:solidFill>
                    <a:srgbClr val="FFFFFF"/>
                  </a:solidFill>
                </a:uFill>
                <a:latin typeface="Arial"/>
                <a:ea typeface="DejaVu Sans"/>
              </a:rPr>
              <a:t>: </a:t>
            </a:r>
            <a:r>
              <a:rPr lang="fr-FR" sz="1800" b="1" strike="noStrike" spc="-1">
                <a:solidFill>
                  <a:srgbClr val="000000"/>
                </a:solidFill>
                <a:uFill>
                  <a:solidFill>
                    <a:srgbClr val="FFFFFF"/>
                  </a:solidFill>
                </a:uFill>
                <a:latin typeface="Arial"/>
                <a:ea typeface="DejaVu Sans"/>
              </a:rPr>
              <a:t>114 m </a:t>
            </a:r>
            <a:r>
              <a:rPr lang="fr-FR" sz="1800" b="0" strike="noStrike" spc="-1">
                <a:solidFill>
                  <a:srgbClr val="000000"/>
                </a:solidFill>
                <a:uFill>
                  <a:solidFill>
                    <a:srgbClr val="FFFFFF"/>
                  </a:solidFill>
                </a:uFill>
                <a:latin typeface="Arial"/>
                <a:ea typeface="DejaVu Sans"/>
              </a:rPr>
              <a:t>décomposée en</a:t>
            </a:r>
            <a:r>
              <a:rPr lang="fr-FR" sz="1800" b="1" strike="noStrike" spc="-1">
                <a:solidFill>
                  <a:srgbClr val="000000"/>
                </a:solidFill>
                <a:uFill>
                  <a:solidFill>
                    <a:srgbClr val="FFFFFF"/>
                  </a:solidFill>
                </a:uFill>
                <a:latin typeface="Arial"/>
                <a:ea typeface="DejaVu Sans"/>
              </a:rPr>
              <a:t> trois travées de 32 m – 50 m – 32 m</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u="sng" strike="noStrike" spc="-1">
                <a:solidFill>
                  <a:srgbClr val="000000"/>
                </a:solidFill>
                <a:uFill>
                  <a:solidFill>
                    <a:srgbClr val="FFFFFF"/>
                  </a:solidFill>
                </a:uFill>
                <a:latin typeface="Arial"/>
                <a:ea typeface="DejaVu Sans"/>
              </a:rPr>
              <a:t>Profil en travers fonctionnel</a:t>
            </a:r>
            <a:r>
              <a:rPr lang="fr-FR" sz="1800" b="0" strike="noStrike" spc="-1">
                <a:solidFill>
                  <a:srgbClr val="000000"/>
                </a:solidFill>
                <a:uFill>
                  <a:solidFill>
                    <a:srgbClr val="FFFFFF"/>
                  </a:solidFill>
                </a:uFill>
                <a:latin typeface="Arial"/>
                <a:ea typeface="DejaVu Sans"/>
              </a:rPr>
              <a:t> - Largeur hors tout de </a:t>
            </a:r>
            <a:r>
              <a:rPr lang="fr-FR" sz="1800" b="1" strike="noStrike" spc="-1">
                <a:solidFill>
                  <a:srgbClr val="000000"/>
                </a:solidFill>
                <a:uFill>
                  <a:solidFill>
                    <a:srgbClr val="FFFFFF"/>
                  </a:solidFill>
                </a:uFill>
                <a:latin typeface="Arial"/>
                <a:ea typeface="DejaVu Sans"/>
              </a:rPr>
              <a:t>15,80 m</a:t>
            </a:r>
            <a:r>
              <a:rPr lang="fr-FR" sz="1800" b="0" strike="noStrike" spc="-1">
                <a:solidFill>
                  <a:srgbClr val="000000"/>
                </a:solidFill>
                <a:uFill>
                  <a:solidFill>
                    <a:srgbClr val="FFFFFF"/>
                  </a:solidFill>
                </a:uFill>
                <a:latin typeface="Arial"/>
                <a:ea typeface="DejaVu Sans"/>
              </a:rPr>
              <a:t> :</a:t>
            </a:r>
            <a:endParaRPr lang="fr-FR" sz="1800" b="0" strike="noStrike" spc="-1">
              <a:solidFill>
                <a:srgbClr val="000000"/>
              </a:solidFill>
              <a:uFill>
                <a:solidFill>
                  <a:srgbClr val="FFFFFF"/>
                </a:solidFill>
              </a:uFill>
              <a:latin typeface="Arial"/>
            </a:endParaRPr>
          </a:p>
          <a:p>
            <a:pPr marL="743040" lvl="1" indent="-281880">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Nombre de poutres : </a:t>
            </a:r>
            <a:r>
              <a:rPr lang="fr-FR" sz="1800" b="1" strike="noStrike" spc="-1">
                <a:solidFill>
                  <a:srgbClr val="000000"/>
                </a:solidFill>
                <a:uFill>
                  <a:solidFill>
                    <a:srgbClr val="FFFFFF"/>
                  </a:solidFill>
                </a:uFill>
                <a:latin typeface="Arial"/>
                <a:ea typeface="DejaVu Sans"/>
              </a:rPr>
              <a:t>2 poutres en caisson métallique avec des encorbellements </a:t>
            </a:r>
            <a:endParaRPr lang="fr-FR" sz="1800" b="0" strike="noStrike" spc="-1">
              <a:solidFill>
                <a:srgbClr val="000000"/>
              </a:solidFill>
              <a:uFill>
                <a:solidFill>
                  <a:srgbClr val="FFFFFF"/>
                </a:solidFill>
              </a:uFill>
              <a:latin typeface="Arial"/>
            </a:endParaRPr>
          </a:p>
          <a:p>
            <a:pPr marL="743040" lvl="1" indent="-281880">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Largeurs dédiées aux équipements (accoudoirs sur garde-corps) : </a:t>
            </a:r>
            <a:r>
              <a:rPr lang="fr-FR" sz="1800" b="1" strike="noStrike" spc="-1">
                <a:solidFill>
                  <a:srgbClr val="000000"/>
                </a:solidFill>
                <a:uFill>
                  <a:solidFill>
                    <a:srgbClr val="FFFFFF"/>
                  </a:solidFill>
                </a:uFill>
                <a:latin typeface="Arial"/>
                <a:ea typeface="DejaVu Sans"/>
              </a:rPr>
              <a:t>2 x 0,48 m</a:t>
            </a:r>
            <a:endParaRPr lang="fr-FR" sz="1800" b="0" strike="noStrike" spc="-1">
              <a:solidFill>
                <a:srgbClr val="000000"/>
              </a:solidFill>
              <a:uFill>
                <a:solidFill>
                  <a:srgbClr val="FFFFFF"/>
                </a:solidFill>
              </a:uFill>
              <a:latin typeface="Arial"/>
            </a:endParaRPr>
          </a:p>
          <a:p>
            <a:pPr marL="743040" lvl="1" indent="-281880">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Largeur de la piste cyclable et du trottoir : </a:t>
            </a:r>
            <a:r>
              <a:rPr lang="fr-FR" sz="1800" b="1" strike="noStrike" spc="-1">
                <a:solidFill>
                  <a:srgbClr val="000000"/>
                </a:solidFill>
                <a:uFill>
                  <a:solidFill>
                    <a:srgbClr val="FFFFFF"/>
                  </a:solidFill>
                </a:uFill>
                <a:latin typeface="Arial"/>
                <a:ea typeface="DejaVu Sans"/>
              </a:rPr>
              <a:t>2 x 3,00 m</a:t>
            </a:r>
            <a:endParaRPr lang="fr-FR" sz="1800" b="0" strike="noStrike" spc="-1">
              <a:solidFill>
                <a:srgbClr val="000000"/>
              </a:solidFill>
              <a:uFill>
                <a:solidFill>
                  <a:srgbClr val="FFFFFF"/>
                </a:solidFill>
              </a:uFill>
              <a:latin typeface="Arial"/>
            </a:endParaRPr>
          </a:p>
          <a:p>
            <a:pPr marL="743040" lvl="1" indent="-281880">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Largeur des deux caissons : </a:t>
            </a:r>
            <a:r>
              <a:rPr lang="fr-FR" sz="1800" b="1" strike="noStrike" spc="-1">
                <a:solidFill>
                  <a:srgbClr val="000000"/>
                </a:solidFill>
                <a:uFill>
                  <a:solidFill>
                    <a:srgbClr val="FFFFFF"/>
                  </a:solidFill>
                </a:uFill>
                <a:latin typeface="Arial"/>
                <a:ea typeface="DejaVu Sans"/>
              </a:rPr>
              <a:t>2 x 0,80 m</a:t>
            </a:r>
            <a:endParaRPr lang="fr-FR" sz="1800" b="0" strike="noStrike" spc="-1">
              <a:solidFill>
                <a:srgbClr val="000000"/>
              </a:solidFill>
              <a:uFill>
                <a:solidFill>
                  <a:srgbClr val="FFFFFF"/>
                </a:solidFill>
              </a:uFill>
              <a:latin typeface="Arial"/>
            </a:endParaRPr>
          </a:p>
          <a:p>
            <a:pPr marL="743040" lvl="1" indent="-281880">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Largeur de la chaussée : </a:t>
            </a:r>
            <a:r>
              <a:rPr lang="fr-FR" sz="1800" b="1" strike="noStrike" spc="-1">
                <a:solidFill>
                  <a:srgbClr val="000000"/>
                </a:solidFill>
                <a:uFill>
                  <a:solidFill>
                    <a:srgbClr val="FFFFFF"/>
                  </a:solidFill>
                </a:uFill>
                <a:latin typeface="Arial"/>
                <a:ea typeface="DejaVu Sans"/>
              </a:rPr>
              <a:t>6,50 m</a:t>
            </a:r>
            <a:endParaRPr lang="fr-FR" sz="1800" b="0" strike="noStrike" spc="-1">
              <a:solidFill>
                <a:srgbClr val="000000"/>
              </a:solidFill>
              <a:uFill>
                <a:solidFill>
                  <a:srgbClr val="FFFFFF"/>
                </a:solidFill>
              </a:uFill>
              <a:latin typeface="Arial"/>
            </a:endParaRPr>
          </a:p>
          <a:p>
            <a:pPr marL="743040" lvl="1" indent="-281880">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Largeur des bordures de protection des caissons : </a:t>
            </a:r>
            <a:r>
              <a:rPr lang="fr-FR" sz="1800" b="1" strike="noStrike" spc="-1">
                <a:solidFill>
                  <a:srgbClr val="000000"/>
                </a:solidFill>
                <a:uFill>
                  <a:solidFill>
                    <a:srgbClr val="FFFFFF"/>
                  </a:solidFill>
                </a:uFill>
                <a:latin typeface="Arial"/>
                <a:ea typeface="DejaVu Sans"/>
              </a:rPr>
              <a:t>2 x 0,40 m</a:t>
            </a: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p:txBody>
      </p:sp>
      <p:sp>
        <p:nvSpPr>
          <p:cNvPr id="327" name="CustomShape 16"/>
          <p:cNvSpPr/>
          <p:nvPr/>
        </p:nvSpPr>
        <p:spPr>
          <a:xfrm>
            <a:off x="627480" y="9723240"/>
            <a:ext cx="13738680" cy="969120"/>
          </a:xfrm>
          <a:prstGeom prst="rect">
            <a:avLst/>
          </a:prstGeom>
          <a:solidFill>
            <a:srgbClr val="00B0F0"/>
          </a:solidFill>
          <a:ln w="76320">
            <a:solidFill>
              <a:srgbClr val="00B0F0"/>
            </a:solidFill>
            <a:miter/>
          </a:ln>
        </p:spPr>
        <p:style>
          <a:lnRef idx="0">
            <a:scrgbClr r="0" g="0" b="0"/>
          </a:lnRef>
          <a:fillRef idx="0">
            <a:scrgbClr r="0" g="0" b="0"/>
          </a:fillRef>
          <a:effectRef idx="0">
            <a:scrgbClr r="0" g="0" b="0"/>
          </a:effectRef>
          <a:fontRef idx="minor"/>
        </p:style>
        <p:txBody>
          <a:bodyPr lIns="288000" tIns="45000" rIns="288000" bIns="45000" anchor="ctr"/>
          <a:lstStyle/>
          <a:p>
            <a:pPr>
              <a:lnSpc>
                <a:spcPct val="100000"/>
              </a:lnSpc>
            </a:pPr>
            <a:r>
              <a:rPr lang="fr-FR" sz="3200" b="1" strike="noStrike" spc="-1">
                <a:solidFill>
                  <a:srgbClr val="000000"/>
                </a:solidFill>
                <a:uFill>
                  <a:solidFill>
                    <a:srgbClr val="FFFFFF"/>
                  </a:solidFill>
                </a:uFill>
                <a:latin typeface="Calibri"/>
                <a:ea typeface="DejaVu Sans"/>
              </a:rPr>
              <a:t>→ </a:t>
            </a:r>
            <a:r>
              <a:rPr lang="fr-FR" sz="3200" b="1" strike="noStrike" spc="-1">
                <a:solidFill>
                  <a:srgbClr val="000000"/>
                </a:solidFill>
                <a:uFill>
                  <a:solidFill>
                    <a:srgbClr val="FFFFFF"/>
                  </a:solidFill>
                </a:uFill>
                <a:latin typeface="Arial"/>
                <a:ea typeface="DejaVu Sans"/>
              </a:rPr>
              <a:t>VARIANTE C – CIN</a:t>
            </a:r>
            <a:r>
              <a:rPr lang="fr-FR" sz="3200" b="1" strike="noStrike" spc="-1">
                <a:solidFill>
                  <a:srgbClr val="000000"/>
                </a:solidFill>
                <a:uFill>
                  <a:solidFill>
                    <a:srgbClr val="FFFFFF"/>
                  </a:solidFill>
                </a:uFill>
                <a:latin typeface="Arial"/>
                <a:ea typeface="Arial"/>
              </a:rPr>
              <a:t>É</a:t>
            </a:r>
            <a:r>
              <a:rPr lang="fr-FR" sz="3200" b="1" strike="noStrike" spc="-1">
                <a:solidFill>
                  <a:srgbClr val="000000"/>
                </a:solidFill>
                <a:uFill>
                  <a:solidFill>
                    <a:srgbClr val="FFFFFF"/>
                  </a:solidFill>
                </a:uFill>
                <a:latin typeface="Arial"/>
                <a:ea typeface="DejaVu Sans"/>
              </a:rPr>
              <a:t>MATIQUE DES TRAVAUX </a:t>
            </a:r>
            <a:endParaRPr lang="fr-FR" sz="1800" b="0" strike="noStrike" spc="-1">
              <a:solidFill>
                <a:srgbClr val="000000"/>
              </a:solidFill>
              <a:uFill>
                <a:solidFill>
                  <a:srgbClr val="FFFFFF"/>
                </a:solidFill>
              </a:uFill>
              <a:latin typeface="Arial"/>
            </a:endParaRPr>
          </a:p>
        </p:txBody>
      </p:sp>
      <p:sp>
        <p:nvSpPr>
          <p:cNvPr id="328" name="CustomShape 17"/>
          <p:cNvSpPr/>
          <p:nvPr/>
        </p:nvSpPr>
        <p:spPr>
          <a:xfrm>
            <a:off x="15145560" y="3025800"/>
            <a:ext cx="7757280" cy="900720"/>
          </a:xfrm>
          <a:prstGeom prst="rect">
            <a:avLst/>
          </a:prstGeom>
          <a:solidFill>
            <a:srgbClr val="ED7D31"/>
          </a:solidFill>
          <a:ln w="76320">
            <a:solidFill>
              <a:srgbClr val="ED7D31"/>
            </a:solidFill>
            <a:miter/>
          </a:ln>
        </p:spPr>
        <p:style>
          <a:lnRef idx="0">
            <a:scrgbClr r="0" g="0" b="0"/>
          </a:lnRef>
          <a:fillRef idx="0">
            <a:scrgbClr r="0" g="0" b="0"/>
          </a:fillRef>
          <a:effectRef idx="0">
            <a:scrgbClr r="0" g="0" b="0"/>
          </a:effectRef>
          <a:fontRef idx="minor"/>
        </p:style>
        <p:txBody>
          <a:bodyPr lIns="288000" tIns="45000" rIns="288000" bIns="45000" anchor="ctr"/>
          <a:lstStyle/>
          <a:p>
            <a:pPr>
              <a:lnSpc>
                <a:spcPct val="100000"/>
              </a:lnSpc>
            </a:pPr>
            <a:r>
              <a:rPr lang="fr-FR" sz="3200" b="1" strike="noStrike" spc="-1">
                <a:solidFill>
                  <a:srgbClr val="000000"/>
                </a:solidFill>
                <a:uFill>
                  <a:solidFill>
                    <a:srgbClr val="FFFFFF"/>
                  </a:solidFill>
                </a:uFill>
                <a:latin typeface="Calibri"/>
                <a:ea typeface="DejaVu Sans"/>
              </a:rPr>
              <a:t>→ </a:t>
            </a:r>
            <a:r>
              <a:rPr lang="fr-FR" sz="3200" b="1" strike="noStrike" spc="-1">
                <a:solidFill>
                  <a:srgbClr val="000000"/>
                </a:solidFill>
                <a:uFill>
                  <a:solidFill>
                    <a:srgbClr val="FFFFFF"/>
                  </a:solidFill>
                </a:uFill>
                <a:latin typeface="Arial"/>
                <a:ea typeface="DejaVu Sans"/>
              </a:rPr>
              <a:t>ANALYSE MULTICRITÈRES DES VARIANTES ÉTUDIÉES</a:t>
            </a:r>
            <a:endParaRPr lang="fr-FR" sz="1800" b="0" strike="noStrike" spc="-1">
              <a:solidFill>
                <a:srgbClr val="000000"/>
              </a:solidFill>
              <a:uFill>
                <a:solidFill>
                  <a:srgbClr val="FFFFFF"/>
                </a:solidFill>
              </a:uFill>
              <a:latin typeface="Arial"/>
            </a:endParaRPr>
          </a:p>
        </p:txBody>
      </p:sp>
      <p:sp>
        <p:nvSpPr>
          <p:cNvPr id="329" name="CustomShape 18"/>
          <p:cNvSpPr/>
          <p:nvPr/>
        </p:nvSpPr>
        <p:spPr>
          <a:xfrm>
            <a:off x="15130440" y="3023640"/>
            <a:ext cx="14833800" cy="29587680"/>
          </a:xfrm>
          <a:prstGeom prst="rect">
            <a:avLst/>
          </a:prstGeom>
          <a:noFill/>
          <a:ln w="76320">
            <a:solidFill>
              <a:srgbClr val="ED7D31"/>
            </a:solidFill>
            <a:miter/>
          </a:ln>
        </p:spPr>
        <p:style>
          <a:lnRef idx="0">
            <a:scrgbClr r="0" g="0" b="0"/>
          </a:lnRef>
          <a:fillRef idx="0">
            <a:scrgbClr r="0" g="0" b="0"/>
          </a:fillRef>
          <a:effectRef idx="0">
            <a:scrgbClr r="0" g="0" b="0"/>
          </a:effectRef>
          <a:fontRef idx="minor"/>
        </p:style>
      </p:sp>
      <p:sp>
        <p:nvSpPr>
          <p:cNvPr id="330" name="CustomShape 19"/>
          <p:cNvSpPr/>
          <p:nvPr/>
        </p:nvSpPr>
        <p:spPr>
          <a:xfrm>
            <a:off x="620280" y="26088480"/>
            <a:ext cx="13772160" cy="9767520"/>
          </a:xfrm>
          <a:prstGeom prst="rect">
            <a:avLst/>
          </a:prstGeom>
          <a:noFill/>
          <a:ln w="76320">
            <a:solidFill>
              <a:srgbClr val="00B0F0"/>
            </a:solidFill>
            <a:miter/>
          </a:ln>
        </p:spPr>
        <p:style>
          <a:lnRef idx="0">
            <a:scrgbClr r="0" g="0" b="0"/>
          </a:lnRef>
          <a:fillRef idx="0">
            <a:scrgbClr r="0" g="0" b="0"/>
          </a:fillRef>
          <a:effectRef idx="0">
            <a:scrgbClr r="0" g="0" b="0"/>
          </a:effectRef>
          <a:fontRef idx="minor"/>
        </p:style>
      </p:sp>
      <p:sp>
        <p:nvSpPr>
          <p:cNvPr id="331" name="CustomShape 20"/>
          <p:cNvSpPr/>
          <p:nvPr/>
        </p:nvSpPr>
        <p:spPr>
          <a:xfrm>
            <a:off x="627480" y="2970360"/>
            <a:ext cx="13764960" cy="6360840"/>
          </a:xfrm>
          <a:prstGeom prst="rect">
            <a:avLst/>
          </a:prstGeom>
          <a:noFill/>
          <a:ln w="76320">
            <a:solidFill>
              <a:srgbClr val="00B0F0"/>
            </a:solidFill>
            <a:miter/>
          </a:ln>
        </p:spPr>
        <p:style>
          <a:lnRef idx="0">
            <a:scrgbClr r="0" g="0" b="0"/>
          </a:lnRef>
          <a:fillRef idx="0">
            <a:scrgbClr r="0" g="0" b="0"/>
          </a:fillRef>
          <a:effectRef idx="0">
            <a:scrgbClr r="0" g="0" b="0"/>
          </a:effectRef>
          <a:fontRef idx="minor"/>
        </p:style>
      </p:sp>
      <p:sp>
        <p:nvSpPr>
          <p:cNvPr id="332" name="CustomShape 21"/>
          <p:cNvSpPr/>
          <p:nvPr/>
        </p:nvSpPr>
        <p:spPr>
          <a:xfrm>
            <a:off x="623160" y="9678330"/>
            <a:ext cx="13769640" cy="16272270"/>
          </a:xfrm>
          <a:prstGeom prst="rect">
            <a:avLst/>
          </a:prstGeom>
          <a:noFill/>
          <a:ln w="76320">
            <a:solidFill>
              <a:srgbClr val="00B0F0"/>
            </a:solidFill>
            <a:miter/>
          </a:ln>
        </p:spPr>
        <p:style>
          <a:lnRef idx="0">
            <a:scrgbClr r="0" g="0" b="0"/>
          </a:lnRef>
          <a:fillRef idx="0">
            <a:scrgbClr r="0" g="0" b="0"/>
          </a:fillRef>
          <a:effectRef idx="0">
            <a:scrgbClr r="0" g="0" b="0"/>
          </a:effectRef>
          <a:fontRef idx="minor"/>
        </p:style>
      </p:sp>
      <p:sp>
        <p:nvSpPr>
          <p:cNvPr id="333" name="CustomShape 22"/>
          <p:cNvSpPr/>
          <p:nvPr/>
        </p:nvSpPr>
        <p:spPr>
          <a:xfrm>
            <a:off x="3855600" y="8972285"/>
            <a:ext cx="2008440" cy="3610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0" u="sng" strike="noStrike" spc="-1" dirty="0">
                <a:solidFill>
                  <a:srgbClr val="000000"/>
                </a:solidFill>
                <a:uFill>
                  <a:solidFill>
                    <a:srgbClr val="FFFFFF"/>
                  </a:solidFill>
                </a:uFill>
                <a:latin typeface="Arial"/>
                <a:ea typeface="DejaVu Sans"/>
              </a:rPr>
              <a:t>Vue en élévation</a:t>
            </a:r>
            <a:endParaRPr lang="fr-FR" sz="1800" b="0" strike="noStrike" spc="-1" dirty="0">
              <a:solidFill>
                <a:srgbClr val="000000"/>
              </a:solidFill>
              <a:uFill>
                <a:solidFill>
                  <a:srgbClr val="FFFFFF"/>
                </a:solidFill>
              </a:uFill>
              <a:latin typeface="Arial"/>
            </a:endParaRPr>
          </a:p>
        </p:txBody>
      </p:sp>
      <p:sp>
        <p:nvSpPr>
          <p:cNvPr id="334" name="CustomShape 23"/>
          <p:cNvSpPr/>
          <p:nvPr/>
        </p:nvSpPr>
        <p:spPr>
          <a:xfrm>
            <a:off x="10671660" y="7855560"/>
            <a:ext cx="3266640" cy="304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0" u="sng" strike="noStrike" spc="-1" dirty="0">
                <a:solidFill>
                  <a:srgbClr val="000000"/>
                </a:solidFill>
                <a:uFill>
                  <a:solidFill>
                    <a:srgbClr val="FFFFFF"/>
                  </a:solidFill>
                </a:uFill>
                <a:latin typeface="Arial"/>
                <a:ea typeface="DejaVu Sans"/>
              </a:rPr>
              <a:t>Profil en travers fonctionnel</a:t>
            </a:r>
            <a:endParaRPr lang="fr-FR" sz="1800" b="0" strike="noStrike" spc="-1" dirty="0">
              <a:solidFill>
                <a:srgbClr val="000000"/>
              </a:solidFill>
              <a:uFill>
                <a:solidFill>
                  <a:srgbClr val="FFFFFF"/>
                </a:solidFill>
              </a:uFill>
              <a:latin typeface="Arial"/>
            </a:endParaRPr>
          </a:p>
        </p:txBody>
      </p:sp>
      <p:pic>
        <p:nvPicPr>
          <p:cNvPr id="335" name="Image 37"/>
          <p:cNvPicPr/>
          <p:nvPr/>
        </p:nvPicPr>
        <p:blipFill>
          <a:blip r:embed="rId2"/>
          <a:stretch/>
        </p:blipFill>
        <p:spPr>
          <a:xfrm>
            <a:off x="935460" y="11430000"/>
            <a:ext cx="4974480" cy="1622160"/>
          </a:xfrm>
          <a:prstGeom prst="rect">
            <a:avLst/>
          </a:prstGeom>
          <a:ln>
            <a:noFill/>
          </a:ln>
        </p:spPr>
      </p:pic>
      <p:sp>
        <p:nvSpPr>
          <p:cNvPr id="336" name="CustomShape 24"/>
          <p:cNvSpPr/>
          <p:nvPr/>
        </p:nvSpPr>
        <p:spPr>
          <a:xfrm>
            <a:off x="711060" y="13603680"/>
            <a:ext cx="6870600" cy="1458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1" strike="noStrike" spc="-1" dirty="0">
                <a:solidFill>
                  <a:srgbClr val="000000"/>
                </a:solidFill>
                <a:uFill>
                  <a:solidFill>
                    <a:srgbClr val="FFFFFF"/>
                  </a:solidFill>
                </a:uFill>
                <a:latin typeface="Calibri"/>
                <a:ea typeface="DejaVu Sans"/>
              </a:rPr>
              <a:t>2</a:t>
            </a:r>
            <a:r>
              <a:rPr lang="fr-FR" sz="1800" b="0" strike="noStrike" spc="-1" dirty="0">
                <a:solidFill>
                  <a:srgbClr val="000000"/>
                </a:solidFill>
                <a:uFill>
                  <a:solidFill>
                    <a:srgbClr val="FFFFFF"/>
                  </a:solidFill>
                </a:uFill>
                <a:latin typeface="Calibri"/>
                <a:ea typeface="DejaVu Sans"/>
              </a:rPr>
              <a:t>    </a:t>
            </a:r>
            <a:r>
              <a:rPr lang="fr-FR" sz="1800" b="0" strike="noStrike" spc="-1" dirty="0">
                <a:solidFill>
                  <a:srgbClr val="000000"/>
                </a:solidFill>
                <a:uFill>
                  <a:solidFill>
                    <a:srgbClr val="FFFFFF"/>
                  </a:solidFill>
                </a:uFill>
                <a:latin typeface="Arial"/>
                <a:ea typeface="DejaVu Sans"/>
              </a:rPr>
              <a:t>Réalisation des fondations des appuis : </a:t>
            </a:r>
            <a:endParaRPr lang="fr-FR" sz="1800" b="0" strike="noStrike" spc="-1" dirty="0">
              <a:solidFill>
                <a:srgbClr val="000000"/>
              </a:solidFill>
              <a:uFill>
                <a:solidFill>
                  <a:srgbClr val="FFFFFF"/>
                </a:solidFill>
              </a:uFill>
              <a:latin typeface="Arial"/>
            </a:endParaRPr>
          </a:p>
          <a:p>
            <a:pPr algn="just">
              <a:lnSpc>
                <a:spcPct val="100000"/>
              </a:lnSpc>
            </a:pPr>
            <a:r>
              <a:rPr lang="fr-FR" sz="1800" b="0" strike="noStrike" spc="-1" dirty="0">
                <a:solidFill>
                  <a:srgbClr val="000000"/>
                </a:solidFill>
                <a:uFill>
                  <a:solidFill>
                    <a:srgbClr val="FFFFFF"/>
                  </a:solidFill>
                </a:uFill>
                <a:latin typeface="Arial"/>
                <a:ea typeface="DejaVu Sans"/>
              </a:rPr>
              <a:t>       - Installation d’une passerelle provisoire dédiée au cycles et piétons</a:t>
            </a:r>
            <a:endParaRPr lang="fr-FR" sz="1800" b="0" strike="noStrike" spc="-1" dirty="0">
              <a:solidFill>
                <a:srgbClr val="000000"/>
              </a:solidFill>
              <a:uFill>
                <a:solidFill>
                  <a:srgbClr val="FFFFFF"/>
                </a:solidFill>
              </a:uFill>
              <a:latin typeface="Arial"/>
            </a:endParaRPr>
          </a:p>
          <a:p>
            <a:pPr algn="just">
              <a:lnSpc>
                <a:spcPct val="100000"/>
              </a:lnSpc>
            </a:pPr>
            <a:r>
              <a:rPr lang="fr-FR" sz="1800" b="0" strike="noStrike" spc="-1" dirty="0">
                <a:solidFill>
                  <a:srgbClr val="000000"/>
                </a:solidFill>
                <a:uFill>
                  <a:solidFill>
                    <a:srgbClr val="FFFFFF"/>
                  </a:solidFill>
                </a:uFill>
                <a:latin typeface="Arial"/>
                <a:ea typeface="DejaVu Sans"/>
              </a:rPr>
              <a:t>       - Construction d’une estacade métallique pour les engins</a:t>
            </a:r>
            <a:endParaRPr lang="fr-FR" sz="1800" b="0" strike="noStrike" spc="-1" dirty="0">
              <a:solidFill>
                <a:srgbClr val="000000"/>
              </a:solidFill>
              <a:uFill>
                <a:solidFill>
                  <a:srgbClr val="FFFFFF"/>
                </a:solidFill>
              </a:uFill>
              <a:latin typeface="Arial"/>
            </a:endParaRPr>
          </a:p>
          <a:p>
            <a:pPr algn="just">
              <a:lnSpc>
                <a:spcPct val="100000"/>
              </a:lnSpc>
            </a:pPr>
            <a:r>
              <a:rPr lang="fr-FR" sz="1800" b="0" strike="noStrike" spc="-1" dirty="0">
                <a:solidFill>
                  <a:srgbClr val="000000"/>
                </a:solidFill>
                <a:uFill>
                  <a:solidFill>
                    <a:srgbClr val="FFFFFF"/>
                  </a:solidFill>
                </a:uFill>
                <a:latin typeface="Arial"/>
                <a:ea typeface="DejaVu Sans"/>
              </a:rPr>
              <a:t>       - Installation de batardeaux pour les travaux de fondations</a:t>
            </a:r>
            <a:endParaRPr lang="fr-FR" sz="1800" b="0" strike="noStrike" spc="-1" dirty="0">
              <a:solidFill>
                <a:srgbClr val="000000"/>
              </a:solidFill>
              <a:uFill>
                <a:solidFill>
                  <a:srgbClr val="FFFFFF"/>
                </a:solidFill>
              </a:uFill>
              <a:latin typeface="Arial"/>
            </a:endParaRPr>
          </a:p>
          <a:p>
            <a:pPr algn="just">
              <a:lnSpc>
                <a:spcPct val="100000"/>
              </a:lnSpc>
            </a:pPr>
            <a:r>
              <a:rPr lang="fr-FR" sz="1800" b="0" strike="noStrike" spc="-1" dirty="0">
                <a:solidFill>
                  <a:srgbClr val="000000"/>
                </a:solidFill>
                <a:uFill>
                  <a:solidFill>
                    <a:srgbClr val="FFFFFF"/>
                  </a:solidFill>
                </a:uFill>
                <a:latin typeface="Arial"/>
                <a:ea typeface="DejaVu Sans"/>
              </a:rPr>
              <a:t>       - Construction des fondations et fûts des 2 appuis</a:t>
            </a:r>
            <a:endParaRPr lang="fr-FR" sz="1800" b="0" strike="noStrike" spc="-1" dirty="0">
              <a:solidFill>
                <a:srgbClr val="000000"/>
              </a:solidFill>
              <a:uFill>
                <a:solidFill>
                  <a:srgbClr val="FFFFFF"/>
                </a:solidFill>
              </a:uFill>
              <a:latin typeface="Arial"/>
            </a:endParaRPr>
          </a:p>
        </p:txBody>
      </p:sp>
      <p:sp>
        <p:nvSpPr>
          <p:cNvPr id="337" name="CustomShape 25"/>
          <p:cNvSpPr/>
          <p:nvPr/>
        </p:nvSpPr>
        <p:spPr>
          <a:xfrm>
            <a:off x="637560" y="17984880"/>
            <a:ext cx="7461720" cy="2281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1" strike="noStrike" spc="-1">
                <a:solidFill>
                  <a:srgbClr val="000000"/>
                </a:solidFill>
                <a:uFill>
                  <a:solidFill>
                    <a:srgbClr val="FFFFFF"/>
                  </a:solidFill>
                </a:uFill>
                <a:latin typeface="Calibri"/>
                <a:ea typeface="DejaVu Sans"/>
              </a:rPr>
              <a:t>3</a:t>
            </a:r>
            <a:r>
              <a:rPr lang="fr-FR" sz="1800" b="0" strike="noStrike" spc="-1">
                <a:solidFill>
                  <a:srgbClr val="000000"/>
                </a:solidFill>
                <a:uFill>
                  <a:solidFill>
                    <a:srgbClr val="FFFFFF"/>
                  </a:solidFill>
                </a:uFill>
                <a:latin typeface="Calibri"/>
                <a:ea typeface="DejaVu Sans"/>
              </a:rPr>
              <a:t>   &amp;  </a:t>
            </a:r>
            <a:r>
              <a:rPr lang="fr-FR" sz="1800" b="1" strike="noStrike" spc="-1">
                <a:solidFill>
                  <a:srgbClr val="000000"/>
                </a:solidFill>
                <a:uFill>
                  <a:solidFill>
                    <a:srgbClr val="FFFFFF"/>
                  </a:solidFill>
                </a:uFill>
                <a:latin typeface="Calibri"/>
                <a:ea typeface="DejaVu Sans"/>
              </a:rPr>
              <a:t>4</a:t>
            </a:r>
            <a:r>
              <a:rPr lang="fr-FR" sz="1800" b="0" strike="noStrike" spc="-1">
                <a:solidFill>
                  <a:srgbClr val="000000"/>
                </a:solidFill>
                <a:uFill>
                  <a:solidFill>
                    <a:srgbClr val="FFFFFF"/>
                  </a:solidFill>
                </a:uFill>
                <a:latin typeface="Calibri"/>
                <a:ea typeface="DejaVu Sans"/>
              </a:rPr>
              <a:t>   </a:t>
            </a:r>
            <a:r>
              <a:rPr lang="fr-FR" sz="1800" b="0" strike="noStrike" spc="-1">
                <a:solidFill>
                  <a:srgbClr val="000000"/>
                </a:solidFill>
                <a:uFill>
                  <a:solidFill>
                    <a:srgbClr val="FFFFFF"/>
                  </a:solidFill>
                </a:uFill>
                <a:latin typeface="Arial"/>
                <a:ea typeface="DejaVu Sans"/>
              </a:rPr>
              <a:t>Réalisation des appuis &amp; démolition du tablier et des appuis</a:t>
            </a:r>
            <a:endParaRPr lang="fr-FR" sz="1800" b="0" strike="noStrike" spc="-1">
              <a:solidFill>
                <a:srgbClr val="000000"/>
              </a:solidFill>
              <a:uFill>
                <a:solidFill>
                  <a:srgbClr val="FFFFFF"/>
                </a:solidFill>
              </a:uFill>
              <a:latin typeface="Arial"/>
            </a:endParaRPr>
          </a:p>
          <a:p>
            <a:pPr algn="just">
              <a:lnSpc>
                <a:spcPct val="100000"/>
              </a:lnSpc>
            </a:pPr>
            <a:r>
              <a:rPr lang="fr-FR" sz="1800" b="0" strike="noStrike" spc="-1">
                <a:solidFill>
                  <a:srgbClr val="000000"/>
                </a:solidFill>
                <a:uFill>
                  <a:solidFill>
                    <a:srgbClr val="FFFFFF"/>
                  </a:solidFill>
                </a:uFill>
                <a:latin typeface="Arial"/>
                <a:ea typeface="DejaVu Sans"/>
              </a:rPr>
              <a:t>       - Mise en place de tirants en pied des 3 arches intermédiaires</a:t>
            </a:r>
            <a:endParaRPr lang="fr-FR" sz="1800" b="0" strike="noStrike" spc="-1">
              <a:solidFill>
                <a:srgbClr val="000000"/>
              </a:solidFill>
              <a:uFill>
                <a:solidFill>
                  <a:srgbClr val="FFFFFF"/>
                </a:solidFill>
              </a:uFill>
              <a:latin typeface="Arial"/>
            </a:endParaRPr>
          </a:p>
          <a:p>
            <a:pPr algn="just">
              <a:lnSpc>
                <a:spcPct val="100000"/>
              </a:lnSpc>
            </a:pPr>
            <a:r>
              <a:rPr lang="fr-FR" sz="1800" b="0" strike="noStrike" spc="-1">
                <a:solidFill>
                  <a:srgbClr val="000000"/>
                </a:solidFill>
                <a:uFill>
                  <a:solidFill>
                    <a:srgbClr val="FFFFFF"/>
                  </a:solidFill>
                </a:uFill>
                <a:latin typeface="Arial"/>
                <a:ea typeface="DejaVu Sans"/>
              </a:rPr>
              <a:t>       - Démolition des 5 arches par grignotage des culées vers le centre</a:t>
            </a:r>
            <a:endParaRPr lang="fr-FR" sz="1800" b="0" strike="noStrike" spc="-1">
              <a:solidFill>
                <a:srgbClr val="000000"/>
              </a:solidFill>
              <a:uFill>
                <a:solidFill>
                  <a:srgbClr val="FFFFFF"/>
                </a:solidFill>
              </a:uFill>
              <a:latin typeface="Arial"/>
            </a:endParaRPr>
          </a:p>
          <a:p>
            <a:pPr algn="just">
              <a:lnSpc>
                <a:spcPct val="100000"/>
              </a:lnSpc>
            </a:pPr>
            <a:r>
              <a:rPr lang="fr-FR" sz="1800" b="0" strike="noStrike" spc="-1">
                <a:solidFill>
                  <a:srgbClr val="000000"/>
                </a:solidFill>
                <a:uFill>
                  <a:solidFill>
                    <a:srgbClr val="FFFFFF"/>
                  </a:solidFill>
                </a:uFill>
                <a:latin typeface="Arial"/>
                <a:ea typeface="DejaVu Sans"/>
              </a:rPr>
              <a:t>       - Terrassement en tête des culées, écrêtement de la maçonnerie</a:t>
            </a:r>
            <a:endParaRPr lang="fr-FR" sz="1800" b="0" strike="noStrike" spc="-1">
              <a:solidFill>
                <a:srgbClr val="000000"/>
              </a:solidFill>
              <a:uFill>
                <a:solidFill>
                  <a:srgbClr val="FFFFFF"/>
                </a:solidFill>
              </a:uFill>
              <a:latin typeface="Arial"/>
            </a:endParaRPr>
          </a:p>
          <a:p>
            <a:pPr algn="just">
              <a:lnSpc>
                <a:spcPct val="100000"/>
              </a:lnSpc>
            </a:pPr>
            <a:r>
              <a:rPr lang="fr-FR" sz="1800" b="0" strike="noStrike" spc="-1">
                <a:solidFill>
                  <a:srgbClr val="000000"/>
                </a:solidFill>
                <a:uFill>
                  <a:solidFill>
                    <a:srgbClr val="FFFFFF"/>
                  </a:solidFill>
                </a:uFill>
                <a:latin typeface="Arial"/>
                <a:ea typeface="DejaVu Sans"/>
              </a:rPr>
              <a:t>       - Démolition des 4 piles intermédiaires existantes</a:t>
            </a:r>
            <a:endParaRPr lang="fr-FR" sz="1800" b="0" strike="noStrike" spc="-1">
              <a:solidFill>
                <a:srgbClr val="000000"/>
              </a:solidFill>
              <a:uFill>
                <a:solidFill>
                  <a:srgbClr val="FFFFFF"/>
                </a:solidFill>
              </a:uFill>
              <a:latin typeface="Arial"/>
            </a:endParaRPr>
          </a:p>
          <a:p>
            <a:pPr algn="just">
              <a:lnSpc>
                <a:spcPct val="100000"/>
              </a:lnSpc>
            </a:pPr>
            <a:r>
              <a:rPr lang="fr-FR" sz="1800" b="0" strike="noStrike" spc="-1">
                <a:solidFill>
                  <a:srgbClr val="000000"/>
                </a:solidFill>
                <a:uFill>
                  <a:solidFill>
                    <a:srgbClr val="FFFFFF"/>
                  </a:solidFill>
                </a:uFill>
                <a:latin typeface="Arial"/>
                <a:ea typeface="DejaVu Sans"/>
              </a:rPr>
              <a:t>       - Acheminement et assemblage des tronçons de charpente sur site</a:t>
            </a:r>
            <a:endParaRPr lang="fr-FR" sz="1800" b="0" strike="noStrike" spc="-1">
              <a:solidFill>
                <a:srgbClr val="000000"/>
              </a:solidFill>
              <a:uFill>
                <a:solidFill>
                  <a:srgbClr val="FFFFFF"/>
                </a:solidFill>
              </a:uFill>
              <a:latin typeface="Arial"/>
            </a:endParaRPr>
          </a:p>
          <a:p>
            <a:pPr algn="just">
              <a:lnSpc>
                <a:spcPct val="100000"/>
              </a:lnSpc>
            </a:pPr>
            <a:r>
              <a:rPr lang="fr-FR" sz="1800" b="0" strike="noStrike" spc="-1">
                <a:solidFill>
                  <a:srgbClr val="000000"/>
                </a:solidFill>
                <a:uFill>
                  <a:solidFill>
                    <a:srgbClr val="FFFFFF"/>
                  </a:solidFill>
                </a:uFill>
                <a:latin typeface="Arial"/>
                <a:ea typeface="DejaVu Sans"/>
              </a:rPr>
              <a:t>       - Début d’assemblage de la charpente métallique</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p:txBody>
      </p:sp>
      <p:sp>
        <p:nvSpPr>
          <p:cNvPr id="338" name="CustomShape 26"/>
          <p:cNvSpPr/>
          <p:nvPr/>
        </p:nvSpPr>
        <p:spPr>
          <a:xfrm>
            <a:off x="756360" y="22505760"/>
            <a:ext cx="6870600" cy="1184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1" strike="noStrike" spc="-1">
                <a:solidFill>
                  <a:srgbClr val="000000"/>
                </a:solidFill>
                <a:uFill>
                  <a:solidFill>
                    <a:srgbClr val="FFFFFF"/>
                  </a:solidFill>
                </a:uFill>
                <a:latin typeface="Calibri"/>
                <a:ea typeface="DejaVu Sans"/>
              </a:rPr>
              <a:t>5</a:t>
            </a:r>
            <a:r>
              <a:rPr lang="fr-FR" sz="1800" b="0" strike="noStrike" spc="-1">
                <a:solidFill>
                  <a:srgbClr val="000000"/>
                </a:solidFill>
                <a:uFill>
                  <a:solidFill>
                    <a:srgbClr val="FFFFFF"/>
                  </a:solidFill>
                </a:uFill>
                <a:latin typeface="Calibri"/>
                <a:ea typeface="DejaVu Sans"/>
              </a:rPr>
              <a:t>    </a:t>
            </a:r>
            <a:r>
              <a:rPr lang="fr-FR" sz="1800" b="0" strike="noStrike" spc="-1">
                <a:solidFill>
                  <a:srgbClr val="000000"/>
                </a:solidFill>
                <a:uFill>
                  <a:solidFill>
                    <a:srgbClr val="FFFFFF"/>
                  </a:solidFill>
                </a:uFill>
                <a:latin typeface="Arial"/>
                <a:ea typeface="DejaVu Sans"/>
              </a:rPr>
              <a:t>Travaux préalables au lançage de la charpente métallique</a:t>
            </a:r>
            <a:endParaRPr lang="fr-FR" sz="1800" b="0" strike="noStrike" spc="-1">
              <a:solidFill>
                <a:srgbClr val="000000"/>
              </a:solidFill>
              <a:uFill>
                <a:solidFill>
                  <a:srgbClr val="FFFFFF"/>
                </a:solidFill>
              </a:uFill>
              <a:latin typeface="Arial"/>
            </a:endParaRPr>
          </a:p>
          <a:p>
            <a:pPr algn="just">
              <a:lnSpc>
                <a:spcPct val="100000"/>
              </a:lnSpc>
            </a:pPr>
            <a:r>
              <a:rPr lang="fr-FR" sz="1800" b="0" strike="noStrike" spc="-1">
                <a:solidFill>
                  <a:srgbClr val="000000"/>
                </a:solidFill>
                <a:uFill>
                  <a:solidFill>
                    <a:srgbClr val="FFFFFF"/>
                  </a:solidFill>
                </a:uFill>
                <a:latin typeface="Arial"/>
                <a:ea typeface="DejaVu Sans"/>
              </a:rPr>
              <a:t>       - Construction des chevêtres de culées sur les micropieux</a:t>
            </a:r>
            <a:endParaRPr lang="fr-FR" sz="1800" b="0" strike="noStrike" spc="-1">
              <a:solidFill>
                <a:srgbClr val="000000"/>
              </a:solidFill>
              <a:uFill>
                <a:solidFill>
                  <a:srgbClr val="FFFFFF"/>
                </a:solidFill>
              </a:uFill>
              <a:latin typeface="Arial"/>
            </a:endParaRPr>
          </a:p>
          <a:p>
            <a:pPr algn="just">
              <a:lnSpc>
                <a:spcPct val="100000"/>
              </a:lnSpc>
            </a:pPr>
            <a:r>
              <a:rPr lang="fr-FR" sz="1800" b="0" strike="noStrike" spc="-1">
                <a:solidFill>
                  <a:srgbClr val="000000"/>
                </a:solidFill>
                <a:uFill>
                  <a:solidFill>
                    <a:srgbClr val="FFFFFF"/>
                  </a:solidFill>
                </a:uFill>
                <a:latin typeface="Arial"/>
                <a:ea typeface="DejaVu Sans"/>
              </a:rPr>
              <a:t>       - Ripage transversal de la charpente assemblée par kamags</a:t>
            </a:r>
            <a:endParaRPr lang="fr-FR" sz="1800" b="0" strike="noStrike" spc="-1">
              <a:solidFill>
                <a:srgbClr val="000000"/>
              </a:solidFill>
              <a:uFill>
                <a:solidFill>
                  <a:srgbClr val="FFFFFF"/>
                </a:solidFill>
              </a:uFill>
              <a:latin typeface="Arial"/>
            </a:endParaRPr>
          </a:p>
          <a:p>
            <a:pPr algn="just">
              <a:lnSpc>
                <a:spcPct val="100000"/>
              </a:lnSpc>
            </a:pPr>
            <a:r>
              <a:rPr lang="fr-FR" sz="1800" b="0" strike="noStrike" spc="-1">
                <a:solidFill>
                  <a:srgbClr val="000000"/>
                </a:solidFill>
                <a:uFill>
                  <a:solidFill>
                    <a:srgbClr val="FFFFFF"/>
                  </a:solidFill>
                </a:uFill>
                <a:latin typeface="Arial"/>
                <a:ea typeface="DejaVu Sans"/>
              </a:rPr>
              <a:t>       - Pose des treuils de lançage</a:t>
            </a:r>
            <a:endParaRPr lang="fr-FR" sz="1800" b="0" strike="noStrike" spc="-1">
              <a:solidFill>
                <a:srgbClr val="000000"/>
              </a:solidFill>
              <a:uFill>
                <a:solidFill>
                  <a:srgbClr val="FFFFFF"/>
                </a:solidFill>
              </a:uFill>
              <a:latin typeface="Arial"/>
            </a:endParaRPr>
          </a:p>
        </p:txBody>
      </p:sp>
      <p:sp>
        <p:nvSpPr>
          <p:cNvPr id="339" name="CustomShape 27"/>
          <p:cNvSpPr/>
          <p:nvPr/>
        </p:nvSpPr>
        <p:spPr>
          <a:xfrm>
            <a:off x="6688080" y="11612340"/>
            <a:ext cx="7815600" cy="1184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1" strike="noStrike" spc="-1" dirty="0">
                <a:solidFill>
                  <a:srgbClr val="000000"/>
                </a:solidFill>
                <a:uFill>
                  <a:solidFill>
                    <a:srgbClr val="FFFFFF"/>
                  </a:solidFill>
                </a:uFill>
                <a:latin typeface="Calibri"/>
                <a:ea typeface="DejaVu Sans"/>
              </a:rPr>
              <a:t>6</a:t>
            </a:r>
            <a:r>
              <a:rPr lang="fr-FR" sz="1800" b="0" strike="noStrike" spc="-1" dirty="0">
                <a:solidFill>
                  <a:srgbClr val="000000"/>
                </a:solidFill>
                <a:uFill>
                  <a:solidFill>
                    <a:srgbClr val="FFFFFF"/>
                  </a:solidFill>
                </a:uFill>
                <a:latin typeface="Calibri"/>
                <a:ea typeface="DejaVu Sans"/>
              </a:rPr>
              <a:t>  &amp;  </a:t>
            </a:r>
            <a:r>
              <a:rPr lang="fr-FR" sz="1800" b="1" strike="noStrike" spc="-1" dirty="0">
                <a:solidFill>
                  <a:srgbClr val="000000"/>
                </a:solidFill>
                <a:uFill>
                  <a:solidFill>
                    <a:srgbClr val="FFFFFF"/>
                  </a:solidFill>
                </a:uFill>
                <a:latin typeface="Calibri"/>
                <a:ea typeface="DejaVu Sans"/>
              </a:rPr>
              <a:t>7</a:t>
            </a:r>
            <a:r>
              <a:rPr lang="fr-FR" sz="1800" b="0" strike="noStrike" spc="-1" dirty="0">
                <a:solidFill>
                  <a:srgbClr val="000000"/>
                </a:solidFill>
                <a:uFill>
                  <a:solidFill>
                    <a:srgbClr val="FFFFFF"/>
                  </a:solidFill>
                </a:uFill>
                <a:latin typeface="Calibri"/>
                <a:ea typeface="DejaVu Sans"/>
              </a:rPr>
              <a:t>  </a:t>
            </a:r>
            <a:r>
              <a:rPr lang="fr-FR" sz="1800" b="0" strike="noStrike" spc="-1" dirty="0">
                <a:solidFill>
                  <a:srgbClr val="000000"/>
                </a:solidFill>
                <a:uFill>
                  <a:solidFill>
                    <a:srgbClr val="FFFFFF"/>
                  </a:solidFill>
                </a:uFill>
                <a:latin typeface="Arial"/>
                <a:ea typeface="DejaVu Sans"/>
              </a:rPr>
              <a:t>Préparation du lançage du tablier</a:t>
            </a:r>
            <a:endParaRPr lang="fr-FR" sz="1800" b="0" strike="noStrike" spc="-1" dirty="0">
              <a:solidFill>
                <a:srgbClr val="000000"/>
              </a:solidFill>
              <a:uFill>
                <a:solidFill>
                  <a:srgbClr val="FFFFFF"/>
                </a:solidFill>
              </a:uFill>
              <a:latin typeface="Arial"/>
            </a:endParaRPr>
          </a:p>
          <a:p>
            <a:pPr algn="just">
              <a:lnSpc>
                <a:spcPct val="100000"/>
              </a:lnSpc>
            </a:pPr>
            <a:r>
              <a:rPr lang="fr-FR" sz="1800" b="0" strike="noStrike" spc="-1" dirty="0">
                <a:solidFill>
                  <a:srgbClr val="000000"/>
                </a:solidFill>
                <a:uFill>
                  <a:solidFill>
                    <a:srgbClr val="FFFFFF"/>
                  </a:solidFill>
                </a:uFill>
                <a:latin typeface="Arial"/>
                <a:ea typeface="DejaVu Sans"/>
              </a:rPr>
              <a:t>       - Construction des chevêtres des culées sur micropieux </a:t>
            </a:r>
            <a:endParaRPr lang="fr-FR" sz="1800" b="0" strike="noStrike" spc="-1" dirty="0">
              <a:solidFill>
                <a:srgbClr val="000000"/>
              </a:solidFill>
              <a:uFill>
                <a:solidFill>
                  <a:srgbClr val="FFFFFF"/>
                </a:solidFill>
              </a:uFill>
              <a:latin typeface="Arial"/>
            </a:endParaRPr>
          </a:p>
          <a:p>
            <a:pPr algn="just">
              <a:lnSpc>
                <a:spcPct val="100000"/>
              </a:lnSpc>
            </a:pPr>
            <a:r>
              <a:rPr lang="fr-FR" sz="1800" b="0" strike="noStrike" spc="-1" dirty="0">
                <a:solidFill>
                  <a:srgbClr val="000000"/>
                </a:solidFill>
                <a:uFill>
                  <a:solidFill>
                    <a:srgbClr val="FFFFFF"/>
                  </a:solidFill>
                </a:uFill>
                <a:latin typeface="Arial"/>
                <a:ea typeface="DejaVu Sans"/>
              </a:rPr>
              <a:t>       - Pose des chevêtres métalliques provisoires &amp; installation de 2 grues </a:t>
            </a:r>
            <a:endParaRPr lang="fr-FR" sz="1800" b="0" strike="noStrike" spc="-1" dirty="0">
              <a:solidFill>
                <a:srgbClr val="000000"/>
              </a:solidFill>
              <a:uFill>
                <a:solidFill>
                  <a:srgbClr val="FFFFFF"/>
                </a:solidFill>
              </a:uFill>
              <a:latin typeface="Arial"/>
            </a:endParaRPr>
          </a:p>
          <a:p>
            <a:pPr algn="just">
              <a:lnSpc>
                <a:spcPct val="100000"/>
              </a:lnSpc>
            </a:pPr>
            <a:r>
              <a:rPr lang="fr-FR" sz="1800" b="0" strike="noStrike" spc="-1" dirty="0">
                <a:solidFill>
                  <a:srgbClr val="000000"/>
                </a:solidFill>
                <a:uFill>
                  <a:solidFill>
                    <a:srgbClr val="FFFFFF"/>
                  </a:solidFill>
                </a:uFill>
                <a:latin typeface="Arial"/>
                <a:ea typeface="DejaVu Sans"/>
              </a:rPr>
              <a:t>       - Grutage des poutres à partir de la dernière travée au Nord</a:t>
            </a:r>
            <a:endParaRPr lang="fr-FR" sz="1800" b="0" strike="noStrike" spc="-1" dirty="0">
              <a:solidFill>
                <a:srgbClr val="000000"/>
              </a:solidFill>
              <a:uFill>
                <a:solidFill>
                  <a:srgbClr val="FFFFFF"/>
                </a:solidFill>
              </a:uFill>
              <a:latin typeface="Arial"/>
            </a:endParaRPr>
          </a:p>
        </p:txBody>
      </p:sp>
      <p:sp>
        <p:nvSpPr>
          <p:cNvPr id="340" name="CustomShape 28"/>
          <p:cNvSpPr/>
          <p:nvPr/>
        </p:nvSpPr>
        <p:spPr>
          <a:xfrm>
            <a:off x="8364240" y="16756200"/>
            <a:ext cx="6234480" cy="1184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1" strike="noStrike" spc="-1" dirty="0">
                <a:solidFill>
                  <a:srgbClr val="000000"/>
                </a:solidFill>
                <a:uFill>
                  <a:solidFill>
                    <a:srgbClr val="FFFFFF"/>
                  </a:solidFill>
                </a:uFill>
                <a:latin typeface="Calibri"/>
                <a:ea typeface="DejaVu Sans"/>
              </a:rPr>
              <a:t>8</a:t>
            </a:r>
            <a:r>
              <a:rPr lang="fr-FR" sz="1800" b="0" strike="noStrike" spc="-1" dirty="0">
                <a:solidFill>
                  <a:srgbClr val="000000"/>
                </a:solidFill>
                <a:uFill>
                  <a:solidFill>
                    <a:srgbClr val="FFFFFF"/>
                  </a:solidFill>
                </a:uFill>
                <a:latin typeface="Calibri"/>
                <a:ea typeface="DejaVu Sans"/>
              </a:rPr>
              <a:t>  &amp;  </a:t>
            </a:r>
            <a:r>
              <a:rPr lang="fr-FR" sz="1800" b="1" strike="noStrike" spc="-1" dirty="0">
                <a:solidFill>
                  <a:srgbClr val="000000"/>
                </a:solidFill>
                <a:uFill>
                  <a:solidFill>
                    <a:srgbClr val="FFFFFF"/>
                  </a:solidFill>
                </a:uFill>
                <a:latin typeface="Calibri"/>
                <a:ea typeface="DejaVu Sans"/>
              </a:rPr>
              <a:t>9</a:t>
            </a:r>
            <a:r>
              <a:rPr lang="fr-FR" sz="1800" b="0" strike="noStrike" spc="-1" dirty="0">
                <a:solidFill>
                  <a:srgbClr val="000000"/>
                </a:solidFill>
                <a:uFill>
                  <a:solidFill>
                    <a:srgbClr val="FFFFFF"/>
                  </a:solidFill>
                </a:uFill>
                <a:latin typeface="Calibri"/>
                <a:ea typeface="DejaVu Sans"/>
              </a:rPr>
              <a:t>   </a:t>
            </a:r>
            <a:r>
              <a:rPr lang="fr-FR" sz="1800" b="0" strike="noStrike" spc="-1" dirty="0">
                <a:solidFill>
                  <a:srgbClr val="000000"/>
                </a:solidFill>
                <a:uFill>
                  <a:solidFill>
                    <a:srgbClr val="FFFFFF"/>
                  </a:solidFill>
                </a:uFill>
                <a:latin typeface="Arial"/>
                <a:ea typeface="DejaVu Sans"/>
              </a:rPr>
              <a:t>Lançage du tablier</a:t>
            </a:r>
            <a:endParaRPr lang="fr-FR" sz="1800" b="0" strike="noStrike" spc="-1" dirty="0">
              <a:solidFill>
                <a:srgbClr val="000000"/>
              </a:solidFill>
              <a:uFill>
                <a:solidFill>
                  <a:srgbClr val="FFFFFF"/>
                </a:solidFill>
              </a:uFill>
              <a:latin typeface="Arial"/>
            </a:endParaRPr>
          </a:p>
          <a:p>
            <a:pPr algn="just">
              <a:lnSpc>
                <a:spcPct val="100000"/>
              </a:lnSpc>
            </a:pPr>
            <a:r>
              <a:rPr lang="fr-FR" sz="1800" b="0" strike="noStrike" spc="-1" dirty="0">
                <a:solidFill>
                  <a:srgbClr val="000000"/>
                </a:solidFill>
                <a:uFill>
                  <a:solidFill>
                    <a:srgbClr val="FFFFFF"/>
                  </a:solidFill>
                </a:uFill>
                <a:latin typeface="Arial"/>
                <a:ea typeface="DejaVu Sans"/>
              </a:rPr>
              <a:t>       - Lançage du tablier dans l’axe de l’ouvrage</a:t>
            </a:r>
            <a:endParaRPr lang="fr-FR" sz="1800" b="0" strike="noStrike" spc="-1" dirty="0">
              <a:solidFill>
                <a:srgbClr val="000000"/>
              </a:solidFill>
              <a:uFill>
                <a:solidFill>
                  <a:srgbClr val="FFFFFF"/>
                </a:solidFill>
              </a:uFill>
              <a:latin typeface="Arial"/>
            </a:endParaRPr>
          </a:p>
          <a:p>
            <a:pPr algn="just">
              <a:lnSpc>
                <a:spcPct val="100000"/>
              </a:lnSpc>
            </a:pPr>
            <a:r>
              <a:rPr lang="fr-FR" sz="1800" b="0" strike="noStrike" spc="-1" dirty="0">
                <a:solidFill>
                  <a:srgbClr val="000000"/>
                </a:solidFill>
                <a:uFill>
                  <a:solidFill>
                    <a:srgbClr val="FFFFFF"/>
                  </a:solidFill>
                </a:uFill>
                <a:latin typeface="Arial"/>
                <a:ea typeface="DejaVu Sans"/>
              </a:rPr>
              <a:t>       - Dépose de l’avant-bec et du treuil de lançage</a:t>
            </a:r>
            <a:endParaRPr lang="fr-FR" sz="1800" b="0" strike="noStrike" spc="-1" dirty="0">
              <a:solidFill>
                <a:srgbClr val="000000"/>
              </a:solidFill>
              <a:uFill>
                <a:solidFill>
                  <a:srgbClr val="FFFFFF"/>
                </a:solidFill>
              </a:uFill>
              <a:latin typeface="Arial"/>
            </a:endParaRPr>
          </a:p>
          <a:p>
            <a:pPr algn="just">
              <a:lnSpc>
                <a:spcPct val="100000"/>
              </a:lnSpc>
            </a:pPr>
            <a:r>
              <a:rPr lang="fr-FR" sz="1800" b="0" strike="noStrike" spc="-1" dirty="0">
                <a:solidFill>
                  <a:srgbClr val="000000"/>
                </a:solidFill>
                <a:uFill>
                  <a:solidFill>
                    <a:srgbClr val="FFFFFF"/>
                  </a:solidFill>
                </a:uFill>
                <a:latin typeface="Arial"/>
                <a:ea typeface="DejaVu Sans"/>
              </a:rPr>
              <a:t>       - Dévérinage sur appuis définitifs</a:t>
            </a:r>
            <a:endParaRPr lang="fr-FR" sz="1800" b="0" strike="noStrike" spc="-1" dirty="0">
              <a:solidFill>
                <a:srgbClr val="000000"/>
              </a:solidFill>
              <a:uFill>
                <a:solidFill>
                  <a:srgbClr val="FFFFFF"/>
                </a:solidFill>
              </a:uFill>
              <a:latin typeface="Arial"/>
            </a:endParaRPr>
          </a:p>
        </p:txBody>
      </p:sp>
      <p:sp>
        <p:nvSpPr>
          <p:cNvPr id="341" name="CustomShape 29"/>
          <p:cNvSpPr/>
          <p:nvPr/>
        </p:nvSpPr>
        <p:spPr>
          <a:xfrm>
            <a:off x="7246380" y="21996180"/>
            <a:ext cx="7097400" cy="1458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1" strike="noStrike" spc="-1" dirty="0">
                <a:solidFill>
                  <a:srgbClr val="000000"/>
                </a:solidFill>
                <a:uFill>
                  <a:solidFill>
                    <a:srgbClr val="FFFFFF"/>
                  </a:solidFill>
                </a:uFill>
                <a:latin typeface="Calibri"/>
                <a:ea typeface="DejaVu Sans"/>
              </a:rPr>
              <a:t>10</a:t>
            </a:r>
            <a:r>
              <a:rPr lang="fr-FR" sz="1800" b="0" strike="noStrike" spc="-1" dirty="0">
                <a:solidFill>
                  <a:srgbClr val="000000"/>
                </a:solidFill>
                <a:uFill>
                  <a:solidFill>
                    <a:srgbClr val="FFFFFF"/>
                  </a:solidFill>
                </a:uFill>
                <a:latin typeface="Calibri"/>
                <a:ea typeface="DejaVu Sans"/>
              </a:rPr>
              <a:t>  &amp;  </a:t>
            </a:r>
            <a:r>
              <a:rPr lang="fr-FR" sz="1800" b="1" strike="noStrike" spc="-1" dirty="0">
                <a:solidFill>
                  <a:srgbClr val="000000"/>
                </a:solidFill>
                <a:uFill>
                  <a:solidFill>
                    <a:srgbClr val="FFFFFF"/>
                  </a:solidFill>
                </a:uFill>
                <a:latin typeface="Calibri"/>
                <a:ea typeface="DejaVu Sans"/>
              </a:rPr>
              <a:t>11</a:t>
            </a:r>
            <a:r>
              <a:rPr lang="fr-FR" sz="1800" b="0" strike="noStrike" spc="-1" dirty="0">
                <a:solidFill>
                  <a:srgbClr val="000000"/>
                </a:solidFill>
                <a:uFill>
                  <a:solidFill>
                    <a:srgbClr val="FFFFFF"/>
                  </a:solidFill>
                </a:uFill>
                <a:latin typeface="Calibri"/>
                <a:ea typeface="DejaVu Sans"/>
              </a:rPr>
              <a:t>  </a:t>
            </a:r>
            <a:r>
              <a:rPr lang="fr-FR" sz="1800" b="0" strike="noStrike" spc="-1" dirty="0">
                <a:solidFill>
                  <a:srgbClr val="000000"/>
                </a:solidFill>
                <a:uFill>
                  <a:solidFill>
                    <a:srgbClr val="FFFFFF"/>
                  </a:solidFill>
                </a:uFill>
                <a:latin typeface="Arial"/>
                <a:ea typeface="DejaVu Sans"/>
              </a:rPr>
              <a:t>Réalisation du hourdis et mise en service de l’ouvrage</a:t>
            </a:r>
            <a:endParaRPr lang="fr-FR" sz="1800" b="0" strike="noStrike" spc="-1" dirty="0">
              <a:solidFill>
                <a:srgbClr val="000000"/>
              </a:solidFill>
              <a:uFill>
                <a:solidFill>
                  <a:srgbClr val="FFFFFF"/>
                </a:solidFill>
              </a:uFill>
              <a:latin typeface="Arial"/>
            </a:endParaRPr>
          </a:p>
          <a:p>
            <a:pPr marL="625320" indent="-622440" algn="just">
              <a:lnSpc>
                <a:spcPct val="100000"/>
              </a:lnSpc>
            </a:pPr>
            <a:r>
              <a:rPr lang="fr-FR" sz="1800" b="0" strike="noStrike" spc="-1" dirty="0">
                <a:solidFill>
                  <a:srgbClr val="000000"/>
                </a:solidFill>
                <a:uFill>
                  <a:solidFill>
                    <a:srgbClr val="FFFFFF"/>
                  </a:solidFill>
                </a:uFill>
                <a:latin typeface="Arial"/>
                <a:ea typeface="DejaVu Sans"/>
              </a:rPr>
              <a:t>       - Pose des dernières dallettes par grutage et clavage du hourdis</a:t>
            </a:r>
            <a:endParaRPr lang="fr-FR" sz="1800" b="0" strike="noStrike" spc="-1" dirty="0">
              <a:solidFill>
                <a:srgbClr val="000000"/>
              </a:solidFill>
              <a:uFill>
                <a:solidFill>
                  <a:srgbClr val="FFFFFF"/>
                </a:solidFill>
              </a:uFill>
              <a:latin typeface="Arial"/>
            </a:endParaRPr>
          </a:p>
          <a:p>
            <a:pPr marL="625320" indent="-622440" algn="just">
              <a:lnSpc>
                <a:spcPct val="100000"/>
              </a:lnSpc>
            </a:pPr>
            <a:r>
              <a:rPr lang="fr-FR" sz="1800" b="0" strike="noStrike" spc="-1" dirty="0">
                <a:solidFill>
                  <a:srgbClr val="000000"/>
                </a:solidFill>
                <a:uFill>
                  <a:solidFill>
                    <a:srgbClr val="FFFFFF"/>
                  </a:solidFill>
                </a:uFill>
                <a:latin typeface="Arial"/>
                <a:ea typeface="DejaVu Sans"/>
              </a:rPr>
              <a:t>       - Réalisation de la superstructure</a:t>
            </a:r>
            <a:endParaRPr lang="fr-FR" sz="1800" b="0" strike="noStrike" spc="-1" dirty="0">
              <a:solidFill>
                <a:srgbClr val="000000"/>
              </a:solidFill>
              <a:uFill>
                <a:solidFill>
                  <a:srgbClr val="FFFFFF"/>
                </a:solidFill>
              </a:uFill>
              <a:latin typeface="Arial"/>
            </a:endParaRPr>
          </a:p>
          <a:p>
            <a:pPr marL="625320" indent="-622440" algn="just">
              <a:lnSpc>
                <a:spcPct val="100000"/>
              </a:lnSpc>
            </a:pPr>
            <a:r>
              <a:rPr lang="fr-FR" sz="1800" b="0" strike="noStrike" spc="-1" dirty="0">
                <a:solidFill>
                  <a:srgbClr val="000000"/>
                </a:solidFill>
                <a:uFill>
                  <a:solidFill>
                    <a:srgbClr val="FFFFFF"/>
                  </a:solidFill>
                </a:uFill>
                <a:latin typeface="Arial"/>
                <a:ea typeface="DejaVu Sans"/>
              </a:rPr>
              <a:t>       - Épreuve de chargement et mise en service de l’ouvrage</a:t>
            </a:r>
            <a:endParaRPr lang="fr-FR" sz="1800" b="0" strike="noStrike" spc="-1" dirty="0">
              <a:solidFill>
                <a:srgbClr val="000000"/>
              </a:solidFill>
              <a:uFill>
                <a:solidFill>
                  <a:srgbClr val="FFFFFF"/>
                </a:solidFill>
              </a:uFill>
              <a:latin typeface="Arial"/>
            </a:endParaRPr>
          </a:p>
          <a:p>
            <a:pPr marL="625320" indent="-622440" algn="just">
              <a:lnSpc>
                <a:spcPct val="100000"/>
              </a:lnSpc>
            </a:pPr>
            <a:r>
              <a:rPr lang="fr-FR" sz="1800" b="0" strike="noStrike" spc="-1" dirty="0">
                <a:solidFill>
                  <a:srgbClr val="000000"/>
                </a:solidFill>
                <a:uFill>
                  <a:solidFill>
                    <a:srgbClr val="FFFFFF"/>
                  </a:solidFill>
                </a:uFill>
                <a:latin typeface="Arial"/>
                <a:ea typeface="DejaVu Sans"/>
              </a:rPr>
              <a:t>       - Rétablissement des cheminements cycles et piétons </a:t>
            </a:r>
            <a:endParaRPr lang="fr-FR" sz="1800" b="0" strike="noStrike" spc="-1" dirty="0">
              <a:solidFill>
                <a:srgbClr val="000000"/>
              </a:solidFill>
              <a:uFill>
                <a:solidFill>
                  <a:srgbClr val="FFFFFF"/>
                </a:solidFill>
              </a:uFill>
              <a:latin typeface="Arial"/>
            </a:endParaRPr>
          </a:p>
          <a:p>
            <a:pPr marL="625320" indent="-622440" algn="just">
              <a:lnSpc>
                <a:spcPct val="100000"/>
              </a:lnSpc>
            </a:pPr>
            <a:r>
              <a:rPr lang="fr-FR" sz="1800" b="0" strike="noStrike" spc="-1" dirty="0">
                <a:solidFill>
                  <a:srgbClr val="000000"/>
                </a:solidFill>
                <a:uFill>
                  <a:solidFill>
                    <a:srgbClr val="FFFFFF"/>
                  </a:solidFill>
                </a:uFill>
                <a:latin typeface="Arial"/>
                <a:ea typeface="DejaVu Sans"/>
              </a:rPr>
              <a:t>      - Démontage de la passerelle provisoire &amp; repli du matériel de chantier</a:t>
            </a:r>
            <a:endParaRPr lang="fr-FR" sz="1800" b="0" strike="noStrike" spc="-1" dirty="0">
              <a:solidFill>
                <a:srgbClr val="000000"/>
              </a:solidFill>
              <a:uFill>
                <a:solidFill>
                  <a:srgbClr val="FFFFFF"/>
                </a:solidFill>
              </a:uFill>
              <a:latin typeface="Arial"/>
            </a:endParaRPr>
          </a:p>
        </p:txBody>
      </p:sp>
      <p:pic>
        <p:nvPicPr>
          <p:cNvPr id="342" name="Image 78"/>
          <p:cNvPicPr/>
          <p:nvPr/>
        </p:nvPicPr>
        <p:blipFill>
          <a:blip r:embed="rId3"/>
          <a:stretch/>
        </p:blipFill>
        <p:spPr>
          <a:xfrm>
            <a:off x="7954560" y="24204960"/>
            <a:ext cx="6101280" cy="1641600"/>
          </a:xfrm>
          <a:prstGeom prst="rect">
            <a:avLst/>
          </a:prstGeom>
          <a:ln>
            <a:noFill/>
          </a:ln>
        </p:spPr>
      </p:pic>
      <p:sp>
        <p:nvSpPr>
          <p:cNvPr id="343" name="CustomShape 30"/>
          <p:cNvSpPr/>
          <p:nvPr/>
        </p:nvSpPr>
        <p:spPr>
          <a:xfrm>
            <a:off x="2695860" y="12949920"/>
            <a:ext cx="479160" cy="448920"/>
          </a:xfrm>
          <a:prstGeom prst="downArrow">
            <a:avLst>
              <a:gd name="adj1" fmla="val 50000"/>
              <a:gd name="adj2" fmla="val 50000"/>
            </a:avLst>
          </a:prstGeom>
          <a:solidFill>
            <a:srgbClr val="00B0F0"/>
          </a:solidFill>
          <a:ln w="12600">
            <a:solidFill>
              <a:srgbClr val="00B0F0"/>
            </a:solidFill>
            <a:miter/>
          </a:ln>
        </p:spPr>
        <p:style>
          <a:lnRef idx="0">
            <a:scrgbClr r="0" g="0" b="0"/>
          </a:lnRef>
          <a:fillRef idx="0">
            <a:scrgbClr r="0" g="0" b="0"/>
          </a:fillRef>
          <a:effectRef idx="0">
            <a:scrgbClr r="0" g="0" b="0"/>
          </a:effectRef>
          <a:fontRef idx="minor"/>
        </p:style>
      </p:sp>
      <p:sp>
        <p:nvSpPr>
          <p:cNvPr id="344" name="CustomShape 31"/>
          <p:cNvSpPr/>
          <p:nvPr/>
        </p:nvSpPr>
        <p:spPr>
          <a:xfrm>
            <a:off x="2697480" y="22079520"/>
            <a:ext cx="479160" cy="448920"/>
          </a:xfrm>
          <a:prstGeom prst="downArrow">
            <a:avLst>
              <a:gd name="adj1" fmla="val 50000"/>
              <a:gd name="adj2" fmla="val 50000"/>
            </a:avLst>
          </a:prstGeom>
          <a:solidFill>
            <a:srgbClr val="00B0F0"/>
          </a:solidFill>
          <a:ln w="12600">
            <a:solidFill>
              <a:srgbClr val="00B0F0"/>
            </a:solidFill>
            <a:miter/>
          </a:ln>
        </p:spPr>
        <p:style>
          <a:lnRef idx="0">
            <a:scrgbClr r="0" g="0" b="0"/>
          </a:lnRef>
          <a:fillRef idx="0">
            <a:scrgbClr r="0" g="0" b="0"/>
          </a:fillRef>
          <a:effectRef idx="0">
            <a:scrgbClr r="0" g="0" b="0"/>
          </a:effectRef>
          <a:fontRef idx="minor"/>
        </p:style>
      </p:sp>
      <p:sp>
        <p:nvSpPr>
          <p:cNvPr id="345" name="CustomShape 32"/>
          <p:cNvSpPr/>
          <p:nvPr/>
        </p:nvSpPr>
        <p:spPr>
          <a:xfrm>
            <a:off x="10431720" y="16148880"/>
            <a:ext cx="479160" cy="448920"/>
          </a:xfrm>
          <a:prstGeom prst="downArrow">
            <a:avLst>
              <a:gd name="adj1" fmla="val 50000"/>
              <a:gd name="adj2" fmla="val 50000"/>
            </a:avLst>
          </a:prstGeom>
          <a:solidFill>
            <a:srgbClr val="00B0F0"/>
          </a:solidFill>
          <a:ln w="12600">
            <a:solidFill>
              <a:srgbClr val="00B0F0"/>
            </a:solidFill>
            <a:miter/>
          </a:ln>
        </p:spPr>
        <p:style>
          <a:lnRef idx="0">
            <a:scrgbClr r="0" g="0" b="0"/>
          </a:lnRef>
          <a:fillRef idx="0">
            <a:scrgbClr r="0" g="0" b="0"/>
          </a:fillRef>
          <a:effectRef idx="0">
            <a:scrgbClr r="0" g="0" b="0"/>
          </a:effectRef>
          <a:fontRef idx="minor"/>
        </p:style>
      </p:sp>
      <p:sp>
        <p:nvSpPr>
          <p:cNvPr id="346" name="CustomShape 33"/>
          <p:cNvSpPr/>
          <p:nvPr/>
        </p:nvSpPr>
        <p:spPr>
          <a:xfrm>
            <a:off x="10671300" y="21450780"/>
            <a:ext cx="479160" cy="448920"/>
          </a:xfrm>
          <a:prstGeom prst="downArrow">
            <a:avLst>
              <a:gd name="adj1" fmla="val 50000"/>
              <a:gd name="adj2" fmla="val 50000"/>
            </a:avLst>
          </a:prstGeom>
          <a:solidFill>
            <a:srgbClr val="00B0F0"/>
          </a:solidFill>
          <a:ln w="12600">
            <a:solidFill>
              <a:srgbClr val="00B0F0"/>
            </a:solidFill>
            <a:miter/>
          </a:ln>
        </p:spPr>
        <p:style>
          <a:lnRef idx="0">
            <a:scrgbClr r="0" g="0" b="0"/>
          </a:lnRef>
          <a:fillRef idx="0">
            <a:scrgbClr r="0" g="0" b="0"/>
          </a:fillRef>
          <a:effectRef idx="0">
            <a:scrgbClr r="0" g="0" b="0"/>
          </a:effectRef>
          <a:fontRef idx="minor"/>
        </p:style>
      </p:sp>
      <p:sp>
        <p:nvSpPr>
          <p:cNvPr id="347" name="CustomShape 34"/>
          <p:cNvSpPr/>
          <p:nvPr/>
        </p:nvSpPr>
        <p:spPr>
          <a:xfrm>
            <a:off x="659520" y="26132400"/>
            <a:ext cx="13738680" cy="638640"/>
          </a:xfrm>
          <a:prstGeom prst="rect">
            <a:avLst/>
          </a:prstGeom>
          <a:solidFill>
            <a:srgbClr val="00B0F0"/>
          </a:solidFill>
          <a:ln w="76320">
            <a:solidFill>
              <a:srgbClr val="00B0F0"/>
            </a:solidFill>
            <a:miter/>
          </a:ln>
        </p:spPr>
        <p:style>
          <a:lnRef idx="0">
            <a:scrgbClr r="0" g="0" b="0"/>
          </a:lnRef>
          <a:fillRef idx="0">
            <a:scrgbClr r="0" g="0" b="0"/>
          </a:fillRef>
          <a:effectRef idx="0">
            <a:scrgbClr r="0" g="0" b="0"/>
          </a:effectRef>
          <a:fontRef idx="minor"/>
        </p:style>
        <p:txBody>
          <a:bodyPr lIns="288000" tIns="45000" rIns="288000" bIns="45000" anchor="ctr"/>
          <a:lstStyle/>
          <a:p>
            <a:pPr>
              <a:lnSpc>
                <a:spcPct val="100000"/>
              </a:lnSpc>
            </a:pPr>
            <a:r>
              <a:rPr lang="fr-FR" sz="3200" b="1" strike="noStrike" spc="-1">
                <a:solidFill>
                  <a:srgbClr val="000000"/>
                </a:solidFill>
                <a:uFill>
                  <a:solidFill>
                    <a:srgbClr val="FFFFFF"/>
                  </a:solidFill>
                </a:uFill>
                <a:latin typeface="Calibri"/>
                <a:ea typeface="DejaVu Sans"/>
              </a:rPr>
              <a:t>→ </a:t>
            </a:r>
            <a:r>
              <a:rPr lang="fr-FR" sz="3200" b="1" strike="noStrike" spc="-1">
                <a:solidFill>
                  <a:srgbClr val="000000"/>
                </a:solidFill>
                <a:uFill>
                  <a:solidFill>
                    <a:srgbClr val="FFFFFF"/>
                  </a:solidFill>
                </a:uFill>
                <a:latin typeface="Arial"/>
                <a:ea typeface="DejaVu Sans"/>
              </a:rPr>
              <a:t>VARIANTE C – ENJEUX PROPRES </a:t>
            </a:r>
            <a:r>
              <a:rPr lang="fr-FR" sz="3200" b="1" strike="noStrike" spc="-1">
                <a:solidFill>
                  <a:srgbClr val="000000"/>
                </a:solidFill>
                <a:uFill>
                  <a:solidFill>
                    <a:srgbClr val="FFFFFF"/>
                  </a:solidFill>
                </a:uFill>
                <a:latin typeface="Arial"/>
                <a:ea typeface="Arial"/>
              </a:rPr>
              <a:t>À</a:t>
            </a:r>
            <a:r>
              <a:rPr lang="fr-FR" sz="3200" b="1" strike="noStrike" spc="-1">
                <a:solidFill>
                  <a:srgbClr val="000000"/>
                </a:solidFill>
                <a:uFill>
                  <a:solidFill>
                    <a:srgbClr val="FFFFFF"/>
                  </a:solidFill>
                </a:uFill>
                <a:latin typeface="Arial"/>
                <a:ea typeface="DejaVu Sans"/>
              </a:rPr>
              <a:t> SA CONCEPTION </a:t>
            </a:r>
            <a:endParaRPr lang="fr-FR" sz="1800" b="0" strike="noStrike" spc="-1">
              <a:solidFill>
                <a:srgbClr val="000000"/>
              </a:solidFill>
              <a:uFill>
                <a:solidFill>
                  <a:srgbClr val="FFFFFF"/>
                </a:solidFill>
              </a:uFill>
              <a:latin typeface="Arial"/>
            </a:endParaRPr>
          </a:p>
        </p:txBody>
      </p:sp>
      <p:sp>
        <p:nvSpPr>
          <p:cNvPr id="348" name="CustomShape 35"/>
          <p:cNvSpPr/>
          <p:nvPr/>
        </p:nvSpPr>
        <p:spPr>
          <a:xfrm>
            <a:off x="661320" y="26908920"/>
            <a:ext cx="8216280" cy="50245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285840" indent="-281880" algn="just">
              <a:lnSpc>
                <a:spcPct val="100000"/>
              </a:lnSpc>
              <a:buClr>
                <a:srgbClr val="000000"/>
              </a:buClr>
              <a:buFont typeface="Wingdings" charset="2"/>
              <a:buChar char=""/>
            </a:pPr>
            <a:r>
              <a:rPr lang="fr-FR" sz="1800" b="1" strike="noStrike" spc="-1">
                <a:solidFill>
                  <a:srgbClr val="000000"/>
                </a:solidFill>
                <a:uFill>
                  <a:solidFill>
                    <a:srgbClr val="FFFFFF"/>
                  </a:solidFill>
                </a:uFill>
                <a:latin typeface="Calibri"/>
                <a:ea typeface="DejaVu Sans"/>
              </a:rPr>
              <a:t>Conception des appuis</a:t>
            </a:r>
            <a:endParaRPr lang="fr-FR" sz="1800" b="0" strike="noStrike" spc="-1">
              <a:solidFill>
                <a:srgbClr val="000000"/>
              </a:solidFill>
              <a:uFill>
                <a:solidFill>
                  <a:srgbClr val="FFFFFF"/>
                </a:solidFill>
              </a:uFill>
              <a:latin typeface="Arial"/>
            </a:endParaRPr>
          </a:p>
          <a:p>
            <a:pPr marL="743040" lvl="1" indent="-281880" algn="just">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Préservation et réutilisation des culées de l’ouvrage existant dans le but d’intégrer le nouvel ouvrage dans son paysage en minimisant l’impact sur l’existant</a:t>
            </a:r>
            <a:endParaRPr lang="fr-FR" sz="1800" b="0" strike="noStrike" spc="-1">
              <a:solidFill>
                <a:srgbClr val="000000"/>
              </a:solidFill>
              <a:uFill>
                <a:solidFill>
                  <a:srgbClr val="FFFFFF"/>
                </a:solidFill>
              </a:uFill>
              <a:latin typeface="Arial"/>
            </a:endParaRPr>
          </a:p>
          <a:p>
            <a:pPr marL="743040" lvl="1" indent="-281880" algn="just">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Fûts de pile en béton de largeur variable avec des béquilles métalliques</a:t>
            </a:r>
            <a:endParaRPr lang="fr-FR" sz="1800" b="0" strike="noStrike" spc="-1">
              <a:solidFill>
                <a:srgbClr val="000000"/>
              </a:solidFill>
              <a:uFill>
                <a:solidFill>
                  <a:srgbClr val="FFFFFF"/>
                </a:solidFill>
              </a:uFill>
              <a:latin typeface="Arial"/>
            </a:endParaRPr>
          </a:p>
          <a:p>
            <a:pPr marL="285840" indent="-281880" algn="just">
              <a:lnSpc>
                <a:spcPct val="150000"/>
              </a:lnSpc>
              <a:buClr>
                <a:srgbClr val="000000"/>
              </a:buClr>
              <a:buFont typeface="Wingdings" charset="2"/>
              <a:buChar char=""/>
            </a:pPr>
            <a:r>
              <a:rPr lang="fr-FR" sz="1800" b="1" strike="noStrike" spc="-1">
                <a:solidFill>
                  <a:srgbClr val="000000"/>
                </a:solidFill>
                <a:uFill>
                  <a:solidFill>
                    <a:srgbClr val="FFFFFF"/>
                  </a:solidFill>
                </a:uFill>
                <a:latin typeface="Calibri"/>
                <a:ea typeface="DejaVu Sans"/>
              </a:rPr>
              <a:t>Conception du tablier</a:t>
            </a:r>
            <a:endParaRPr lang="fr-FR" sz="1800" b="0" strike="noStrike" spc="-1">
              <a:solidFill>
                <a:srgbClr val="000000"/>
              </a:solidFill>
              <a:uFill>
                <a:solidFill>
                  <a:srgbClr val="FFFFFF"/>
                </a:solidFill>
              </a:uFill>
              <a:latin typeface="Arial"/>
            </a:endParaRPr>
          </a:p>
          <a:p>
            <a:pPr marL="743040" lvl="1" indent="-281880" algn="just">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Tablier constitué de 2 poutres en caissons métalliques reliées entre elles par des entretoises de hauteur variable</a:t>
            </a:r>
            <a:endParaRPr lang="fr-FR" sz="1800" b="0" strike="noStrike" spc="-1">
              <a:solidFill>
                <a:srgbClr val="000000"/>
              </a:solidFill>
              <a:uFill>
                <a:solidFill>
                  <a:srgbClr val="FFFFFF"/>
                </a:solidFill>
              </a:uFill>
              <a:latin typeface="Arial"/>
            </a:endParaRPr>
          </a:p>
          <a:p>
            <a:pPr marL="743040" lvl="1" indent="-281880" algn="just">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Hourdis en dallettes préfabriquées de 25 cm  </a:t>
            </a:r>
            <a:endParaRPr lang="fr-FR" sz="1800" b="0" strike="noStrike" spc="-1">
              <a:solidFill>
                <a:srgbClr val="000000"/>
              </a:solidFill>
              <a:uFill>
                <a:solidFill>
                  <a:srgbClr val="FFFFFF"/>
                </a:solidFill>
              </a:uFill>
              <a:latin typeface="Arial"/>
            </a:endParaRPr>
          </a:p>
          <a:p>
            <a:pPr marL="743040" lvl="1" indent="-281880" algn="just">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Réservations pour le passage des réseaux dans le hourdis </a:t>
            </a:r>
            <a:endParaRPr lang="fr-FR" sz="1800" b="0" strike="noStrike" spc="-1">
              <a:solidFill>
                <a:srgbClr val="000000"/>
              </a:solidFill>
              <a:uFill>
                <a:solidFill>
                  <a:srgbClr val="FFFFFF"/>
                </a:solidFill>
              </a:uFill>
              <a:latin typeface="Arial"/>
            </a:endParaRPr>
          </a:p>
          <a:p>
            <a:pPr marL="743040" lvl="1" indent="-281880" algn="just">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Eclairage du tablier par des luminaires intégrés au garde-corps et aux caissons</a:t>
            </a:r>
            <a:endParaRPr lang="fr-FR" sz="1800" b="0" strike="noStrike" spc="-1">
              <a:solidFill>
                <a:srgbClr val="000000"/>
              </a:solidFill>
              <a:uFill>
                <a:solidFill>
                  <a:srgbClr val="FFFFFF"/>
                </a:solidFill>
              </a:uFill>
              <a:latin typeface="Arial"/>
            </a:endParaRPr>
          </a:p>
          <a:p>
            <a:pPr marL="285840" indent="-281880" algn="just">
              <a:lnSpc>
                <a:spcPct val="150000"/>
              </a:lnSpc>
              <a:buClr>
                <a:srgbClr val="000000"/>
              </a:buClr>
              <a:buFont typeface="Wingdings" charset="2"/>
              <a:buChar char=""/>
            </a:pPr>
            <a:r>
              <a:rPr lang="fr-FR" sz="1800" b="1" strike="noStrike" spc="-1">
                <a:solidFill>
                  <a:srgbClr val="000000"/>
                </a:solidFill>
                <a:uFill>
                  <a:solidFill>
                    <a:srgbClr val="FFFFFF"/>
                  </a:solidFill>
                </a:uFill>
                <a:latin typeface="Calibri"/>
                <a:ea typeface="DejaVu Sans"/>
              </a:rPr>
              <a:t>Organisation des travaux</a:t>
            </a:r>
            <a:endParaRPr lang="fr-FR" sz="1800" b="0" strike="noStrike" spc="-1">
              <a:solidFill>
                <a:srgbClr val="000000"/>
              </a:solidFill>
              <a:uFill>
                <a:solidFill>
                  <a:srgbClr val="FFFFFF"/>
                </a:solidFill>
              </a:uFill>
              <a:latin typeface="Arial"/>
            </a:endParaRPr>
          </a:p>
          <a:p>
            <a:pPr marL="743040" lvl="1" indent="-281880" algn="just">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Réalisation des fondations et des appuis sous circulation sur l’ouvrage existant</a:t>
            </a:r>
            <a:endParaRPr lang="fr-FR" sz="1800" b="0" strike="noStrike" spc="-1">
              <a:solidFill>
                <a:srgbClr val="000000"/>
              </a:solidFill>
              <a:uFill>
                <a:solidFill>
                  <a:srgbClr val="FFFFFF"/>
                </a:solidFill>
              </a:uFill>
              <a:latin typeface="Arial"/>
            </a:endParaRPr>
          </a:p>
          <a:p>
            <a:pPr marL="743040" lvl="1" indent="-281880" algn="just">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Réalisation du tablier par lançage depuis la culée Nord</a:t>
            </a:r>
            <a:endParaRPr lang="fr-FR" sz="1800" b="0" strike="noStrike" spc="-1">
              <a:solidFill>
                <a:srgbClr val="000000"/>
              </a:solidFill>
              <a:uFill>
                <a:solidFill>
                  <a:srgbClr val="FFFFFF"/>
                </a:solidFill>
              </a:uFill>
              <a:latin typeface="Arial"/>
            </a:endParaRPr>
          </a:p>
          <a:p>
            <a:pPr marL="743040" lvl="1" indent="-281880" algn="just">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Durée prévisionnelle du chantier : </a:t>
            </a:r>
            <a:r>
              <a:rPr lang="fr-FR" sz="1800" b="1" u="sng" strike="noStrike" spc="-1">
                <a:solidFill>
                  <a:srgbClr val="00B0F0"/>
                </a:solidFill>
                <a:uFill>
                  <a:solidFill>
                    <a:srgbClr val="FFFFFF"/>
                  </a:solidFill>
                </a:uFill>
                <a:latin typeface="Arial"/>
                <a:ea typeface="DejaVu Sans"/>
              </a:rPr>
              <a:t>15 mois dont 11 mois de travaux</a:t>
            </a:r>
            <a:endParaRPr lang="fr-FR" sz="1800" b="0" strike="noStrike" spc="-1">
              <a:solidFill>
                <a:srgbClr val="000000"/>
              </a:solidFill>
              <a:uFill>
                <a:solidFill>
                  <a:srgbClr val="FFFFFF"/>
                </a:solidFill>
              </a:uFill>
              <a:latin typeface="Arial"/>
            </a:endParaRPr>
          </a:p>
          <a:p>
            <a:pPr marL="743040" lvl="1" indent="-281880" algn="just">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Durée de coupure de la circulation sur la RD559 : </a:t>
            </a:r>
            <a:r>
              <a:rPr lang="fr-FR" sz="1800" b="1" u="sng" strike="noStrike" spc="-1">
                <a:solidFill>
                  <a:srgbClr val="00B0F0"/>
                </a:solidFill>
                <a:uFill>
                  <a:solidFill>
                    <a:srgbClr val="FFFFFF"/>
                  </a:solidFill>
                </a:uFill>
                <a:latin typeface="Arial"/>
                <a:ea typeface="DejaVu Sans"/>
              </a:rPr>
              <a:t>6,5 mois</a:t>
            </a:r>
            <a:endParaRPr lang="fr-FR" sz="1800" b="0" strike="noStrike" spc="-1">
              <a:solidFill>
                <a:srgbClr val="000000"/>
              </a:solidFill>
              <a:uFill>
                <a:solidFill>
                  <a:srgbClr val="FFFFFF"/>
                </a:solidFill>
              </a:uFill>
              <a:latin typeface="Arial"/>
            </a:endParaRPr>
          </a:p>
          <a:p>
            <a:pPr marL="743040" lvl="1" indent="-281880" algn="just">
              <a:lnSpc>
                <a:spcPct val="100000"/>
              </a:lnSpc>
              <a:buClr>
                <a:srgbClr val="000000"/>
              </a:buClr>
              <a:buFont typeface="Courier New"/>
              <a:buChar char="o"/>
            </a:pPr>
            <a:r>
              <a:rPr lang="fr-FR" sz="1800" b="0" strike="noStrike" spc="-1">
                <a:solidFill>
                  <a:srgbClr val="000000"/>
                </a:solidFill>
                <a:uFill>
                  <a:solidFill>
                    <a:srgbClr val="FFFFFF"/>
                  </a:solidFill>
                </a:uFill>
                <a:latin typeface="Arial"/>
                <a:ea typeface="DejaVu Sans"/>
              </a:rPr>
              <a:t>Coût prévisionnel des travaux : </a:t>
            </a:r>
            <a:r>
              <a:rPr lang="fr-FR" sz="1800" b="1" u="sng" strike="noStrike" spc="-1">
                <a:solidFill>
                  <a:srgbClr val="00B0F0"/>
                </a:solidFill>
                <a:uFill>
                  <a:solidFill>
                    <a:srgbClr val="FFFFFF"/>
                  </a:solidFill>
                </a:uFill>
                <a:latin typeface="Arial"/>
                <a:ea typeface="DejaVu Sans"/>
              </a:rPr>
              <a:t>8,4 millions € HT</a:t>
            </a:r>
            <a:endParaRPr lang="fr-FR" sz="1800" b="0" strike="noStrike" spc="-1">
              <a:solidFill>
                <a:srgbClr val="000000"/>
              </a:solidFill>
              <a:uFill>
                <a:solidFill>
                  <a:srgbClr val="FFFFFF"/>
                </a:solidFill>
              </a:uFill>
              <a:latin typeface="Arial"/>
            </a:endParaRPr>
          </a:p>
        </p:txBody>
      </p:sp>
      <p:pic>
        <p:nvPicPr>
          <p:cNvPr id="349" name="Image 14"/>
          <p:cNvPicPr/>
          <p:nvPr/>
        </p:nvPicPr>
        <p:blipFill>
          <a:blip r:embed="rId4"/>
          <a:stretch/>
        </p:blipFill>
        <p:spPr>
          <a:xfrm>
            <a:off x="755677" y="7460010"/>
            <a:ext cx="8787794" cy="1419884"/>
          </a:xfrm>
          <a:prstGeom prst="rect">
            <a:avLst/>
          </a:prstGeom>
          <a:ln>
            <a:noFill/>
          </a:ln>
        </p:spPr>
      </p:pic>
      <p:pic>
        <p:nvPicPr>
          <p:cNvPr id="350" name="Image 17"/>
          <p:cNvPicPr/>
          <p:nvPr/>
        </p:nvPicPr>
        <p:blipFill>
          <a:blip r:embed="rId5"/>
          <a:stretch/>
        </p:blipFill>
        <p:spPr>
          <a:xfrm>
            <a:off x="8481872" y="6379874"/>
            <a:ext cx="5667655" cy="1354140"/>
          </a:xfrm>
          <a:prstGeom prst="rect">
            <a:avLst/>
          </a:prstGeom>
          <a:ln>
            <a:noFill/>
          </a:ln>
        </p:spPr>
      </p:pic>
      <p:pic>
        <p:nvPicPr>
          <p:cNvPr id="351" name="Image 20"/>
          <p:cNvPicPr/>
          <p:nvPr/>
        </p:nvPicPr>
        <p:blipFill>
          <a:blip r:embed="rId6"/>
          <a:srcRect t="5850"/>
          <a:stretch/>
        </p:blipFill>
        <p:spPr>
          <a:xfrm>
            <a:off x="853920" y="15602580"/>
            <a:ext cx="6192000" cy="1964520"/>
          </a:xfrm>
          <a:prstGeom prst="rect">
            <a:avLst/>
          </a:prstGeom>
          <a:ln>
            <a:noFill/>
          </a:ln>
        </p:spPr>
      </p:pic>
      <p:pic>
        <p:nvPicPr>
          <p:cNvPr id="352" name="Image 21"/>
          <p:cNvPicPr/>
          <p:nvPr/>
        </p:nvPicPr>
        <p:blipFill>
          <a:blip r:embed="rId7"/>
          <a:stretch/>
        </p:blipFill>
        <p:spPr>
          <a:xfrm>
            <a:off x="745200" y="20178000"/>
            <a:ext cx="6290940" cy="1982280"/>
          </a:xfrm>
          <a:prstGeom prst="rect">
            <a:avLst/>
          </a:prstGeom>
          <a:ln>
            <a:noFill/>
          </a:ln>
        </p:spPr>
      </p:pic>
      <p:pic>
        <p:nvPicPr>
          <p:cNvPr id="353" name="Image 24"/>
          <p:cNvPicPr/>
          <p:nvPr/>
        </p:nvPicPr>
        <p:blipFill>
          <a:blip r:embed="rId8"/>
          <a:srcRect t="9681"/>
          <a:stretch/>
        </p:blipFill>
        <p:spPr>
          <a:xfrm>
            <a:off x="853920" y="23780880"/>
            <a:ext cx="6440040" cy="1959480"/>
          </a:xfrm>
          <a:prstGeom prst="rect">
            <a:avLst/>
          </a:prstGeom>
          <a:ln>
            <a:noFill/>
          </a:ln>
        </p:spPr>
      </p:pic>
      <p:pic>
        <p:nvPicPr>
          <p:cNvPr id="354" name="Image 25"/>
          <p:cNvPicPr/>
          <p:nvPr/>
        </p:nvPicPr>
        <p:blipFill>
          <a:blip r:embed="rId9"/>
          <a:stretch/>
        </p:blipFill>
        <p:spPr>
          <a:xfrm>
            <a:off x="7778160" y="12863160"/>
            <a:ext cx="6475680" cy="1587240"/>
          </a:xfrm>
          <a:prstGeom prst="rect">
            <a:avLst/>
          </a:prstGeom>
          <a:ln>
            <a:noFill/>
          </a:ln>
        </p:spPr>
      </p:pic>
      <p:pic>
        <p:nvPicPr>
          <p:cNvPr id="355" name="Image 26"/>
          <p:cNvPicPr/>
          <p:nvPr/>
        </p:nvPicPr>
        <p:blipFill>
          <a:blip r:embed="rId10"/>
          <a:stretch/>
        </p:blipFill>
        <p:spPr>
          <a:xfrm>
            <a:off x="7812900" y="14551920"/>
            <a:ext cx="6528240" cy="1519920"/>
          </a:xfrm>
          <a:prstGeom prst="rect">
            <a:avLst/>
          </a:prstGeom>
          <a:ln>
            <a:noFill/>
          </a:ln>
        </p:spPr>
      </p:pic>
      <p:pic>
        <p:nvPicPr>
          <p:cNvPr id="356" name="Image 28"/>
          <p:cNvPicPr/>
          <p:nvPr/>
        </p:nvPicPr>
        <p:blipFill>
          <a:blip r:embed="rId11"/>
          <a:srcRect r="13342"/>
          <a:stretch/>
        </p:blipFill>
        <p:spPr>
          <a:xfrm>
            <a:off x="8279640" y="17984880"/>
            <a:ext cx="5957640" cy="1777320"/>
          </a:xfrm>
          <a:prstGeom prst="rect">
            <a:avLst/>
          </a:prstGeom>
          <a:ln>
            <a:noFill/>
          </a:ln>
        </p:spPr>
      </p:pic>
      <p:pic>
        <p:nvPicPr>
          <p:cNvPr id="357" name="Image 32"/>
          <p:cNvPicPr/>
          <p:nvPr/>
        </p:nvPicPr>
        <p:blipFill>
          <a:blip r:embed="rId12"/>
          <a:srcRect r="14681"/>
          <a:stretch/>
        </p:blipFill>
        <p:spPr>
          <a:xfrm>
            <a:off x="8309520" y="19742640"/>
            <a:ext cx="5873040" cy="1624680"/>
          </a:xfrm>
          <a:prstGeom prst="rect">
            <a:avLst/>
          </a:prstGeom>
          <a:ln>
            <a:noFill/>
          </a:ln>
        </p:spPr>
      </p:pic>
      <p:pic>
        <p:nvPicPr>
          <p:cNvPr id="358" name="Image 35"/>
          <p:cNvPicPr/>
          <p:nvPr/>
        </p:nvPicPr>
        <p:blipFill>
          <a:blip r:embed="rId13"/>
          <a:stretch/>
        </p:blipFill>
        <p:spPr>
          <a:xfrm>
            <a:off x="8949960" y="28271880"/>
            <a:ext cx="5376240" cy="3185640"/>
          </a:xfrm>
          <a:prstGeom prst="rect">
            <a:avLst/>
          </a:prstGeom>
          <a:ln>
            <a:solidFill>
              <a:schemeClr val="tx1"/>
            </a:solidFill>
          </a:ln>
        </p:spPr>
      </p:pic>
      <p:pic>
        <p:nvPicPr>
          <p:cNvPr id="359" name="Image 36"/>
          <p:cNvPicPr/>
          <p:nvPr/>
        </p:nvPicPr>
        <p:blipFill>
          <a:blip r:embed="rId14"/>
          <a:stretch/>
        </p:blipFill>
        <p:spPr>
          <a:xfrm>
            <a:off x="800640" y="32463360"/>
            <a:ext cx="6639480" cy="3222360"/>
          </a:xfrm>
          <a:prstGeom prst="rect">
            <a:avLst/>
          </a:prstGeom>
          <a:ln>
            <a:solidFill>
              <a:schemeClr val="tx1"/>
            </a:solidFill>
          </a:ln>
        </p:spPr>
      </p:pic>
      <p:sp>
        <p:nvSpPr>
          <p:cNvPr id="360" name="CustomShape 36"/>
          <p:cNvSpPr/>
          <p:nvPr/>
        </p:nvSpPr>
        <p:spPr>
          <a:xfrm>
            <a:off x="23058000" y="3187080"/>
            <a:ext cx="6620760" cy="6354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1800" b="0" strike="noStrike" spc="-1">
                <a:solidFill>
                  <a:srgbClr val="000000"/>
                </a:solidFill>
                <a:uFill>
                  <a:solidFill>
                    <a:srgbClr val="FFFFFF"/>
                  </a:solidFill>
                </a:uFill>
                <a:latin typeface="Arial"/>
                <a:ea typeface="DejaVu Sans"/>
              </a:rPr>
              <a:t>Une </a:t>
            </a:r>
            <a:r>
              <a:rPr lang="fr-FR" sz="1800" b="1" strike="noStrike" spc="-1">
                <a:solidFill>
                  <a:srgbClr val="000000"/>
                </a:solidFill>
                <a:uFill>
                  <a:solidFill>
                    <a:srgbClr val="FFFFFF"/>
                  </a:solidFill>
                </a:uFill>
                <a:latin typeface="Arial"/>
                <a:ea typeface="DejaVu Sans"/>
              </a:rPr>
              <a:t>comparaison par analyse multicritères des 3 variantes a été établie</a:t>
            </a:r>
            <a:r>
              <a:rPr lang="fr-FR" sz="1800" b="0" strike="noStrike" spc="-1">
                <a:solidFill>
                  <a:srgbClr val="000000"/>
                </a:solidFill>
                <a:uFill>
                  <a:solidFill>
                    <a:srgbClr val="FFFFFF"/>
                  </a:solidFill>
                </a:uFill>
                <a:latin typeface="Arial"/>
                <a:ea typeface="DejaVu Sans"/>
              </a:rPr>
              <a:t> sur la base des critères suivants :</a:t>
            </a:r>
            <a:endParaRPr lang="fr-FR" sz="1800" b="0" strike="noStrike" spc="-1">
              <a:solidFill>
                <a:srgbClr val="000000"/>
              </a:solidFill>
              <a:uFill>
                <a:solidFill>
                  <a:srgbClr val="FFFFFF"/>
                </a:solidFill>
              </a:uFill>
              <a:latin typeface="Arial"/>
            </a:endParaRPr>
          </a:p>
        </p:txBody>
      </p:sp>
      <p:graphicFrame>
        <p:nvGraphicFramePr>
          <p:cNvPr id="361" name="Table 37"/>
          <p:cNvGraphicFramePr/>
          <p:nvPr/>
        </p:nvGraphicFramePr>
        <p:xfrm>
          <a:off x="15269400" y="4366080"/>
          <a:ext cx="11244240" cy="3616200"/>
        </p:xfrm>
        <a:graphic>
          <a:graphicData uri="http://schemas.openxmlformats.org/drawingml/2006/table">
            <a:tbl>
              <a:tblPr/>
              <a:tblGrid>
                <a:gridCol w="2696040">
                  <a:extLst>
                    <a:ext uri="{9D8B030D-6E8A-4147-A177-3AD203B41FA5}">
                      <a16:colId xmlns:a16="http://schemas.microsoft.com/office/drawing/2014/main" val="20000"/>
                    </a:ext>
                  </a:extLst>
                </a:gridCol>
                <a:gridCol w="8548200">
                  <a:extLst>
                    <a:ext uri="{9D8B030D-6E8A-4147-A177-3AD203B41FA5}">
                      <a16:colId xmlns:a16="http://schemas.microsoft.com/office/drawing/2014/main" val="20001"/>
                    </a:ext>
                  </a:extLst>
                </a:gridCol>
              </a:tblGrid>
              <a:tr h="370800">
                <a:tc>
                  <a:txBody>
                    <a:bodyPr/>
                    <a:lstStyle/>
                    <a:p>
                      <a:pPr>
                        <a:lnSpc>
                          <a:spcPct val="100000"/>
                        </a:lnSpc>
                      </a:pPr>
                      <a:r>
                        <a:rPr lang="fr-FR" sz="1800" b="1" i="1" strike="noStrike" spc="-1">
                          <a:solidFill>
                            <a:srgbClr val="000000"/>
                          </a:solidFill>
                          <a:uFill>
                            <a:solidFill>
                              <a:srgbClr val="FFFFFF"/>
                            </a:solidFill>
                          </a:uFill>
                          <a:latin typeface="Calibri"/>
                          <a:ea typeface="DejaVu Sans"/>
                        </a:rPr>
                        <a:t>Coût</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pPr>
                      <a:r>
                        <a:rPr lang="fr-FR" sz="1800" b="0" i="1" strike="noStrike" spc="-1">
                          <a:solidFill>
                            <a:srgbClr val="000000"/>
                          </a:solidFill>
                          <a:uFill>
                            <a:solidFill>
                              <a:srgbClr val="FFFFFF"/>
                            </a:solidFill>
                          </a:uFill>
                          <a:latin typeface="Calibri"/>
                          <a:ea typeface="DejaVu Sans"/>
                        </a:rPr>
                        <a:t>Pertinence de la solution au regard de l’enveloppe financière dédiée à l’ouvrage</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0"/>
                  </a:ext>
                </a:extLst>
              </a:tr>
              <a:tr h="649800">
                <a:tc>
                  <a:txBody>
                    <a:bodyPr/>
                    <a:lstStyle/>
                    <a:p>
                      <a:pPr>
                        <a:lnSpc>
                          <a:spcPct val="100000"/>
                        </a:lnSpc>
                      </a:pPr>
                      <a:r>
                        <a:rPr lang="fr-FR" sz="1800" b="1" i="1" strike="noStrike" spc="-1">
                          <a:solidFill>
                            <a:srgbClr val="000000"/>
                          </a:solidFill>
                          <a:uFill>
                            <a:solidFill>
                              <a:srgbClr val="FFFFFF"/>
                            </a:solidFill>
                          </a:uFill>
                          <a:latin typeface="Calibri"/>
                          <a:ea typeface="DejaVu Sans"/>
                        </a:rPr>
                        <a:t>Durée des travaux - Impact sur la RD559</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pPr>
                      <a:r>
                        <a:rPr lang="fr-FR" sz="1800" b="0" i="1" strike="noStrike" spc="-1">
                          <a:solidFill>
                            <a:srgbClr val="000000"/>
                          </a:solidFill>
                          <a:uFill>
                            <a:solidFill>
                              <a:srgbClr val="FFFFFF"/>
                            </a:solidFill>
                          </a:uFill>
                          <a:latin typeface="Calibri"/>
                          <a:ea typeface="DejaVu Sans"/>
                        </a:rPr>
                        <a:t>Solution présentant un délai global de réalisation plus court et raisonnable et le moins d’impact en terme de durée de coupure du trafic sur la RD559</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1"/>
                  </a:ext>
                </a:extLst>
              </a:tr>
              <a:tr h="370800">
                <a:tc>
                  <a:txBody>
                    <a:bodyPr/>
                    <a:lstStyle/>
                    <a:p>
                      <a:pPr>
                        <a:lnSpc>
                          <a:spcPct val="100000"/>
                        </a:lnSpc>
                      </a:pPr>
                      <a:r>
                        <a:rPr lang="fr-FR" sz="1800" b="1" i="1" strike="noStrike" spc="-1">
                          <a:solidFill>
                            <a:srgbClr val="000000"/>
                          </a:solidFill>
                          <a:uFill>
                            <a:solidFill>
                              <a:srgbClr val="FFFFFF"/>
                            </a:solidFill>
                          </a:uFill>
                          <a:latin typeface="Calibri"/>
                          <a:ea typeface="DejaVu Sans"/>
                        </a:rPr>
                        <a:t>Synoptique des travaux</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pPr>
                      <a:r>
                        <a:rPr lang="fr-FR" sz="1800" b="0" i="1" strike="noStrike" spc="-1">
                          <a:solidFill>
                            <a:srgbClr val="000000"/>
                          </a:solidFill>
                          <a:uFill>
                            <a:solidFill>
                              <a:srgbClr val="FFFFFF"/>
                            </a:solidFill>
                          </a:uFill>
                          <a:latin typeface="Calibri"/>
                          <a:ea typeface="DejaVu Sans"/>
                        </a:rPr>
                        <a:t>Facilité de mise en œuvre, volume de travaux à réaliser </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2"/>
                  </a:ext>
                </a:extLst>
              </a:tr>
              <a:tr h="370800">
                <a:tc>
                  <a:txBody>
                    <a:bodyPr/>
                    <a:lstStyle/>
                    <a:p>
                      <a:pPr>
                        <a:lnSpc>
                          <a:spcPct val="100000"/>
                        </a:lnSpc>
                      </a:pPr>
                      <a:r>
                        <a:rPr lang="fr-FR" sz="1800" b="1" i="1" strike="noStrike" spc="-1">
                          <a:solidFill>
                            <a:srgbClr val="000000"/>
                          </a:solidFill>
                          <a:uFill>
                            <a:solidFill>
                              <a:srgbClr val="FFFFFF"/>
                            </a:solidFill>
                          </a:uFill>
                          <a:latin typeface="Calibri"/>
                          <a:ea typeface="DejaVu Sans"/>
                        </a:rPr>
                        <a:t>Environnement</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pPr>
                      <a:r>
                        <a:rPr lang="fr-FR" sz="1800" b="0" i="1" strike="noStrike" spc="-1">
                          <a:solidFill>
                            <a:srgbClr val="000000"/>
                          </a:solidFill>
                          <a:uFill>
                            <a:solidFill>
                              <a:srgbClr val="FFFFFF"/>
                            </a:solidFill>
                          </a:uFill>
                          <a:latin typeface="Calibri"/>
                          <a:ea typeface="DejaVu Sans"/>
                        </a:rPr>
                        <a:t>Incidence de la variante sur l’environnement</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3"/>
                  </a:ext>
                </a:extLst>
              </a:tr>
              <a:tr h="370800">
                <a:tc>
                  <a:txBody>
                    <a:bodyPr/>
                    <a:lstStyle/>
                    <a:p>
                      <a:pPr>
                        <a:lnSpc>
                          <a:spcPct val="100000"/>
                        </a:lnSpc>
                      </a:pPr>
                      <a:r>
                        <a:rPr lang="fr-FR" sz="1800" b="1" i="1" strike="noStrike" spc="-1">
                          <a:solidFill>
                            <a:srgbClr val="000000"/>
                          </a:solidFill>
                          <a:uFill>
                            <a:solidFill>
                              <a:srgbClr val="FFFFFF"/>
                            </a:solidFill>
                          </a:uFill>
                          <a:latin typeface="Calibri"/>
                          <a:ea typeface="DejaVu Sans"/>
                        </a:rPr>
                        <a:t>Maintenance</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pPr>
                      <a:r>
                        <a:rPr lang="fr-FR" sz="1800" b="0" i="1" strike="noStrike" spc="-1">
                          <a:solidFill>
                            <a:srgbClr val="000000"/>
                          </a:solidFill>
                          <a:uFill>
                            <a:solidFill>
                              <a:srgbClr val="FFFFFF"/>
                            </a:solidFill>
                          </a:uFill>
                          <a:latin typeface="Calibri"/>
                          <a:ea typeface="DejaVu Sans"/>
                        </a:rPr>
                        <a:t>Durabilité, robustesse, facilité de maintenance </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4"/>
                  </a:ext>
                </a:extLst>
              </a:tr>
              <a:tr h="370800">
                <a:tc>
                  <a:txBody>
                    <a:bodyPr/>
                    <a:lstStyle/>
                    <a:p>
                      <a:pPr>
                        <a:lnSpc>
                          <a:spcPct val="100000"/>
                        </a:lnSpc>
                      </a:pPr>
                      <a:r>
                        <a:rPr lang="fr-FR" sz="1800" b="1" i="1" strike="noStrike" spc="-1">
                          <a:solidFill>
                            <a:srgbClr val="000000"/>
                          </a:solidFill>
                          <a:uFill>
                            <a:solidFill>
                              <a:srgbClr val="FFFFFF"/>
                            </a:solidFill>
                          </a:uFill>
                          <a:latin typeface="Calibri"/>
                          <a:ea typeface="DejaVu Sans"/>
                        </a:rPr>
                        <a:t>Contraintes hydrauliques</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pPr>
                      <a:r>
                        <a:rPr lang="fr-FR" sz="1800" b="0" i="1" strike="noStrike" spc="-1">
                          <a:solidFill>
                            <a:srgbClr val="000000"/>
                          </a:solidFill>
                          <a:uFill>
                            <a:solidFill>
                              <a:srgbClr val="FFFFFF"/>
                            </a:solidFill>
                          </a:uFill>
                          <a:latin typeface="Calibri"/>
                          <a:ea typeface="DejaVu Sans"/>
                        </a:rPr>
                        <a:t>Compatibilité de la solution vis-à-vis des contraintes hydrauliques</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5"/>
                  </a:ext>
                </a:extLst>
              </a:tr>
              <a:tr h="370800">
                <a:tc>
                  <a:txBody>
                    <a:bodyPr/>
                    <a:lstStyle/>
                    <a:p>
                      <a:pPr>
                        <a:lnSpc>
                          <a:spcPct val="100000"/>
                        </a:lnSpc>
                      </a:pPr>
                      <a:r>
                        <a:rPr lang="fr-FR" sz="1800" b="1" i="1" strike="noStrike" spc="-1">
                          <a:solidFill>
                            <a:srgbClr val="000000"/>
                          </a:solidFill>
                          <a:uFill>
                            <a:solidFill>
                              <a:srgbClr val="FFFFFF"/>
                            </a:solidFill>
                          </a:uFill>
                          <a:latin typeface="Calibri"/>
                          <a:ea typeface="DejaVu Sans"/>
                        </a:rPr>
                        <a:t>Raccordement à la RD559</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pPr>
                      <a:r>
                        <a:rPr lang="fr-FR" sz="1800" b="0" i="1" strike="noStrike" spc="-1">
                          <a:solidFill>
                            <a:srgbClr val="000000"/>
                          </a:solidFill>
                          <a:uFill>
                            <a:solidFill>
                              <a:srgbClr val="FFFFFF"/>
                            </a:solidFill>
                          </a:uFill>
                          <a:latin typeface="Calibri"/>
                          <a:ea typeface="DejaVu Sans"/>
                        </a:rPr>
                        <a:t>Facilité de raccordement au réseau viaire</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6"/>
                  </a:ext>
                </a:extLst>
              </a:tr>
              <a:tr h="370800">
                <a:tc>
                  <a:txBody>
                    <a:bodyPr/>
                    <a:lstStyle/>
                    <a:p>
                      <a:pPr>
                        <a:lnSpc>
                          <a:spcPct val="100000"/>
                        </a:lnSpc>
                      </a:pPr>
                      <a:r>
                        <a:rPr lang="fr-FR" sz="1800" b="1" i="1" strike="noStrike" spc="-1">
                          <a:solidFill>
                            <a:srgbClr val="000000"/>
                          </a:solidFill>
                          <a:uFill>
                            <a:solidFill>
                              <a:srgbClr val="FFFFFF"/>
                            </a:solidFill>
                          </a:uFill>
                          <a:latin typeface="Calibri"/>
                          <a:ea typeface="DejaVu Sans"/>
                        </a:rPr>
                        <a:t>Insertion paysagère</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pPr>
                      <a:r>
                        <a:rPr lang="fr-FR" sz="1800" b="0" i="1" strike="noStrike" spc="-1">
                          <a:solidFill>
                            <a:srgbClr val="000000"/>
                          </a:solidFill>
                          <a:uFill>
                            <a:solidFill>
                              <a:srgbClr val="FFFFFF"/>
                            </a:solidFill>
                          </a:uFill>
                          <a:latin typeface="Calibri"/>
                          <a:ea typeface="DejaVu Sans"/>
                        </a:rPr>
                        <a:t>Qualité d’insertion paysagère et architecturale des ouvrages</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7"/>
                  </a:ext>
                </a:extLst>
              </a:tr>
              <a:tr h="370800">
                <a:tc>
                  <a:txBody>
                    <a:bodyPr/>
                    <a:lstStyle/>
                    <a:p>
                      <a:pPr>
                        <a:lnSpc>
                          <a:spcPct val="100000"/>
                        </a:lnSpc>
                      </a:pPr>
                      <a:r>
                        <a:rPr lang="fr-FR" sz="1800" b="1" i="1" strike="noStrike" spc="-1">
                          <a:solidFill>
                            <a:srgbClr val="000000"/>
                          </a:solidFill>
                          <a:uFill>
                            <a:solidFill>
                              <a:srgbClr val="FFFFFF"/>
                            </a:solidFill>
                          </a:uFill>
                          <a:latin typeface="Calibri"/>
                          <a:ea typeface="DejaVu Sans"/>
                        </a:rPr>
                        <a:t>Sécurité des modes doux</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pPr>
                      <a:r>
                        <a:rPr lang="fr-FR" sz="1800" b="0" i="1" strike="noStrike" spc="-1">
                          <a:solidFill>
                            <a:srgbClr val="000000"/>
                          </a:solidFill>
                          <a:uFill>
                            <a:solidFill>
                              <a:srgbClr val="FFFFFF"/>
                            </a:solidFill>
                          </a:uFill>
                          <a:latin typeface="Calibri"/>
                          <a:ea typeface="DejaVu Sans"/>
                        </a:rPr>
                        <a:t>Degré d’efficacité de la séparation du trafic routier d’avec les modes doux</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8"/>
                  </a:ext>
                </a:extLst>
              </a:tr>
            </a:tbl>
          </a:graphicData>
        </a:graphic>
      </p:graphicFrame>
      <p:sp>
        <p:nvSpPr>
          <p:cNvPr id="362" name="CustomShape 38"/>
          <p:cNvSpPr/>
          <p:nvPr/>
        </p:nvSpPr>
        <p:spPr>
          <a:xfrm>
            <a:off x="18312120" y="3986640"/>
            <a:ext cx="2091600" cy="3610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800" b="1" strike="noStrike" spc="-1">
                <a:solidFill>
                  <a:srgbClr val="000000"/>
                </a:solidFill>
                <a:uFill>
                  <a:solidFill>
                    <a:srgbClr val="FFFFFF"/>
                  </a:solidFill>
                </a:uFill>
                <a:latin typeface="Calibri"/>
                <a:ea typeface="DejaVu Sans"/>
              </a:rPr>
              <a:t>Critères considérés :</a:t>
            </a:r>
            <a:endParaRPr lang="fr-FR" sz="1800" b="0" strike="noStrike" spc="-1">
              <a:solidFill>
                <a:srgbClr val="000000"/>
              </a:solidFill>
              <a:uFill>
                <a:solidFill>
                  <a:srgbClr val="FFFFFF"/>
                </a:solidFill>
              </a:uFill>
              <a:latin typeface="Arial"/>
            </a:endParaRPr>
          </a:p>
        </p:txBody>
      </p:sp>
      <p:sp>
        <p:nvSpPr>
          <p:cNvPr id="363" name="CustomShape 39"/>
          <p:cNvSpPr/>
          <p:nvPr/>
        </p:nvSpPr>
        <p:spPr>
          <a:xfrm>
            <a:off x="26807040" y="3930120"/>
            <a:ext cx="2337120" cy="3610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fr-FR" sz="1800" b="1" strike="noStrike" spc="-1">
                <a:solidFill>
                  <a:srgbClr val="000000"/>
                </a:solidFill>
                <a:uFill>
                  <a:solidFill>
                    <a:srgbClr val="FFFFFF"/>
                  </a:solidFill>
                </a:uFill>
                <a:latin typeface="Calibri"/>
                <a:ea typeface="DejaVu Sans"/>
              </a:rPr>
              <a:t>Échelle de pertinence :</a:t>
            </a:r>
            <a:endParaRPr lang="fr-FR" sz="1800" b="0" strike="noStrike" spc="-1">
              <a:solidFill>
                <a:srgbClr val="000000"/>
              </a:solidFill>
              <a:uFill>
                <a:solidFill>
                  <a:srgbClr val="FFFFFF"/>
                </a:solidFill>
              </a:uFill>
              <a:latin typeface="Arial"/>
            </a:endParaRPr>
          </a:p>
        </p:txBody>
      </p:sp>
      <p:graphicFrame>
        <p:nvGraphicFramePr>
          <p:cNvPr id="364" name="Table 40"/>
          <p:cNvGraphicFramePr/>
          <p:nvPr/>
        </p:nvGraphicFramePr>
        <p:xfrm>
          <a:off x="15199920" y="8157600"/>
          <a:ext cx="14718240" cy="24305400"/>
        </p:xfrm>
        <a:graphic>
          <a:graphicData uri="http://schemas.openxmlformats.org/drawingml/2006/table">
            <a:tbl>
              <a:tblPr/>
              <a:tblGrid>
                <a:gridCol w="1742400">
                  <a:extLst>
                    <a:ext uri="{9D8B030D-6E8A-4147-A177-3AD203B41FA5}">
                      <a16:colId xmlns:a16="http://schemas.microsoft.com/office/drawing/2014/main" val="20000"/>
                    </a:ext>
                  </a:extLst>
                </a:gridCol>
                <a:gridCol w="4571280">
                  <a:extLst>
                    <a:ext uri="{9D8B030D-6E8A-4147-A177-3AD203B41FA5}">
                      <a16:colId xmlns:a16="http://schemas.microsoft.com/office/drawing/2014/main" val="20001"/>
                    </a:ext>
                  </a:extLst>
                </a:gridCol>
                <a:gridCol w="4184280">
                  <a:extLst>
                    <a:ext uri="{9D8B030D-6E8A-4147-A177-3AD203B41FA5}">
                      <a16:colId xmlns:a16="http://schemas.microsoft.com/office/drawing/2014/main" val="20002"/>
                    </a:ext>
                  </a:extLst>
                </a:gridCol>
                <a:gridCol w="4220280">
                  <a:extLst>
                    <a:ext uri="{9D8B030D-6E8A-4147-A177-3AD203B41FA5}">
                      <a16:colId xmlns:a16="http://schemas.microsoft.com/office/drawing/2014/main" val="20003"/>
                    </a:ext>
                  </a:extLst>
                </a:gridCol>
              </a:tblGrid>
              <a:tr h="2721240">
                <a:tc>
                  <a:txBody>
                    <a:bodyPr/>
                    <a:lstStyle/>
                    <a:p>
                      <a:pPr>
                        <a:lnSpc>
                          <a:spcPct val="100000"/>
                        </a:lnSpc>
                      </a:pPr>
                      <a:r>
                        <a:rPr lang="fr-FR" sz="1800" b="1" strike="noStrike" spc="-1">
                          <a:solidFill>
                            <a:srgbClr val="000000"/>
                          </a:solidFill>
                          <a:uFill>
                            <a:solidFill>
                              <a:srgbClr val="FFFFFF"/>
                            </a:solidFill>
                          </a:uFill>
                          <a:latin typeface="Arial"/>
                          <a:ea typeface="DejaVu Sans"/>
                        </a:rPr>
                        <a:t>Variantes</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fr-FR" sz="1800" b="1" strike="noStrike" spc="-1">
                          <a:solidFill>
                            <a:srgbClr val="000000"/>
                          </a:solidFill>
                          <a:uFill>
                            <a:solidFill>
                              <a:srgbClr val="FFFFFF"/>
                            </a:solidFill>
                          </a:uFill>
                          <a:latin typeface="Arial"/>
                          <a:ea typeface="DejaVu Sans"/>
                        </a:rPr>
                        <a:t>Variante A </a:t>
                      </a:r>
                      <a:r>
                        <a:rPr lang="fr-FR" sz="1800" b="0" strike="noStrike" spc="-1">
                          <a:solidFill>
                            <a:srgbClr val="000000"/>
                          </a:solidFill>
                          <a:uFill>
                            <a:solidFill>
                              <a:srgbClr val="FFFFFF"/>
                            </a:solidFill>
                          </a:uFill>
                          <a:latin typeface="Arial"/>
                          <a:ea typeface="DejaVu Sans"/>
                        </a:rPr>
                        <a:t>: </a:t>
                      </a:r>
                      <a:endParaRPr lang="fr-FR" sz="1800" b="0" strike="noStrike" spc="-1">
                        <a:solidFill>
                          <a:srgbClr val="000000"/>
                        </a:solidFill>
                        <a:uFill>
                          <a:solidFill>
                            <a:srgbClr val="FFFFFF"/>
                          </a:solidFill>
                        </a:uFill>
                        <a:latin typeface="Arial"/>
                      </a:endParaRPr>
                    </a:p>
                    <a:p>
                      <a:pPr algn="ctr">
                        <a:lnSpc>
                          <a:spcPct val="100000"/>
                        </a:lnSpc>
                      </a:pPr>
                      <a:r>
                        <a:rPr lang="fr-FR" sz="1800" b="0" strike="noStrike" spc="-1">
                          <a:solidFill>
                            <a:srgbClr val="000000"/>
                          </a:solidFill>
                          <a:uFill>
                            <a:solidFill>
                              <a:srgbClr val="FFFFFF"/>
                            </a:solidFill>
                          </a:uFill>
                          <a:latin typeface="Arial"/>
                          <a:ea typeface="DejaVu Sans"/>
                        </a:rPr>
                        <a:t>Poutres PRAD – 4 travées de 28,50 m</a:t>
                      </a: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fr-FR" sz="1800" b="1" strike="noStrike" spc="-1">
                          <a:solidFill>
                            <a:srgbClr val="000000"/>
                          </a:solidFill>
                          <a:uFill>
                            <a:solidFill>
                              <a:srgbClr val="FFFFFF"/>
                            </a:solidFill>
                          </a:uFill>
                          <a:latin typeface="Arial"/>
                          <a:ea typeface="DejaVu Sans"/>
                        </a:rPr>
                        <a:t>Variante B : </a:t>
                      </a:r>
                      <a:endParaRPr lang="fr-FR" sz="1800" b="0" strike="noStrike" spc="-1">
                        <a:solidFill>
                          <a:srgbClr val="000000"/>
                        </a:solidFill>
                        <a:uFill>
                          <a:solidFill>
                            <a:srgbClr val="FFFFFF"/>
                          </a:solidFill>
                        </a:uFill>
                        <a:latin typeface="Arial"/>
                      </a:endParaRPr>
                    </a:p>
                    <a:p>
                      <a:pPr algn="ctr">
                        <a:lnSpc>
                          <a:spcPct val="100000"/>
                        </a:lnSpc>
                      </a:pPr>
                      <a:r>
                        <a:rPr lang="fr-FR" sz="1800" b="0" strike="noStrike" spc="-1">
                          <a:solidFill>
                            <a:srgbClr val="000000"/>
                          </a:solidFill>
                          <a:uFill>
                            <a:solidFill>
                              <a:srgbClr val="FFFFFF"/>
                            </a:solidFill>
                          </a:uFill>
                          <a:latin typeface="Arial"/>
                          <a:ea typeface="DejaVu Sans"/>
                        </a:rPr>
                        <a:t>Poutres treillis mixte acier/béton – 4 travées (20 m – 37 m – 37 m – 20 m)</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fr-FR" sz="1800" b="1" strike="noStrike" spc="-1">
                          <a:solidFill>
                            <a:srgbClr val="000000"/>
                          </a:solidFill>
                          <a:uFill>
                            <a:solidFill>
                              <a:srgbClr val="FFFFFF"/>
                            </a:solidFill>
                          </a:uFill>
                          <a:latin typeface="Arial"/>
                          <a:ea typeface="DejaVu Sans"/>
                        </a:rPr>
                        <a:t>Variante C : </a:t>
                      </a:r>
                      <a:endParaRPr lang="fr-FR" sz="1800" b="0" strike="noStrike" spc="-1">
                        <a:solidFill>
                          <a:srgbClr val="000000"/>
                        </a:solidFill>
                        <a:uFill>
                          <a:solidFill>
                            <a:srgbClr val="FFFFFF"/>
                          </a:solidFill>
                        </a:uFill>
                        <a:latin typeface="Arial"/>
                      </a:endParaRPr>
                    </a:p>
                    <a:p>
                      <a:pPr algn="ctr">
                        <a:lnSpc>
                          <a:spcPct val="100000"/>
                        </a:lnSpc>
                      </a:pPr>
                      <a:r>
                        <a:rPr lang="fr-FR" sz="1800" b="0" strike="noStrike" spc="-1">
                          <a:solidFill>
                            <a:srgbClr val="000000"/>
                          </a:solidFill>
                          <a:uFill>
                            <a:solidFill>
                              <a:srgbClr val="FFFFFF"/>
                            </a:solidFill>
                          </a:uFill>
                          <a:latin typeface="Arial"/>
                          <a:ea typeface="DejaVu Sans"/>
                        </a:rPr>
                        <a:t>Bipoutres caissons + consoles – 3 travées (32 m – 50 m – 32 m)</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0"/>
                  </a:ext>
                </a:extLst>
              </a:tr>
              <a:tr h="378720">
                <a:tc>
                  <a:txBody>
                    <a:bodyPr/>
                    <a:lstStyle/>
                    <a:p>
                      <a:pPr>
                        <a:lnSpc>
                          <a:spcPct val="100000"/>
                        </a:lnSpc>
                      </a:pPr>
                      <a:r>
                        <a:rPr lang="fr-FR" sz="1800" b="1" strike="noStrike" spc="-1">
                          <a:solidFill>
                            <a:srgbClr val="000000"/>
                          </a:solidFill>
                          <a:uFill>
                            <a:solidFill>
                              <a:srgbClr val="FFFFFF"/>
                            </a:solidFill>
                          </a:uFill>
                          <a:latin typeface="Calibri"/>
                          <a:ea typeface="DejaVu Sans"/>
                        </a:rPr>
                        <a:t>Coût total (HT)</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fr-FR" sz="1800" b="1" strike="noStrike" spc="-1">
                          <a:solidFill>
                            <a:srgbClr val="000000"/>
                          </a:solidFill>
                          <a:uFill>
                            <a:solidFill>
                              <a:srgbClr val="FFFFFF"/>
                            </a:solidFill>
                          </a:uFill>
                          <a:latin typeface="Calibri"/>
                          <a:ea typeface="DejaVu Sans"/>
                        </a:rPr>
                        <a:t>7 M€ HT</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00B050"/>
                    </a:solidFill>
                  </a:tcPr>
                </a:tc>
                <a:tc>
                  <a:txBody>
                    <a:bodyPr/>
                    <a:lstStyle/>
                    <a:p>
                      <a:pPr algn="ctr">
                        <a:lnSpc>
                          <a:spcPct val="100000"/>
                        </a:lnSpc>
                      </a:pPr>
                      <a:r>
                        <a:rPr lang="fr-FR" sz="1800" b="1" strike="noStrike" spc="-1">
                          <a:solidFill>
                            <a:srgbClr val="000000"/>
                          </a:solidFill>
                          <a:uFill>
                            <a:solidFill>
                              <a:srgbClr val="FFFFFF"/>
                            </a:solidFill>
                          </a:uFill>
                          <a:latin typeface="Calibri"/>
                          <a:ea typeface="DejaVu Sans"/>
                        </a:rPr>
                        <a:t>7,2 M€ HT</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00B050"/>
                    </a:solidFill>
                  </a:tcPr>
                </a:tc>
                <a:tc>
                  <a:txBody>
                    <a:bodyPr/>
                    <a:lstStyle/>
                    <a:p>
                      <a:pPr algn="ctr">
                        <a:lnSpc>
                          <a:spcPct val="100000"/>
                        </a:lnSpc>
                      </a:pPr>
                      <a:r>
                        <a:rPr lang="fr-FR" sz="1800" b="1" strike="noStrike" spc="-1">
                          <a:solidFill>
                            <a:srgbClr val="000000"/>
                          </a:solidFill>
                          <a:uFill>
                            <a:solidFill>
                              <a:srgbClr val="FFFFFF"/>
                            </a:solidFill>
                          </a:uFill>
                          <a:latin typeface="Calibri"/>
                          <a:ea typeface="DejaVu Sans"/>
                        </a:rPr>
                        <a:t>8,4 M€ HT</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C000"/>
                    </a:solidFill>
                  </a:tcPr>
                </a:tc>
                <a:extLst>
                  <a:ext uri="{0D108BD9-81ED-4DB2-BD59-A6C34878D82A}">
                    <a16:rowId xmlns:a16="http://schemas.microsoft.com/office/drawing/2014/main" val="10001"/>
                  </a:ext>
                </a:extLst>
              </a:tr>
              <a:tr h="662760">
                <a:tc>
                  <a:txBody>
                    <a:bodyPr/>
                    <a:lstStyle/>
                    <a:p>
                      <a:pPr>
                        <a:lnSpc>
                          <a:spcPct val="100000"/>
                        </a:lnSpc>
                      </a:pPr>
                      <a:r>
                        <a:rPr lang="fr-FR" sz="1800" b="1" strike="noStrike" spc="-1">
                          <a:solidFill>
                            <a:srgbClr val="000000"/>
                          </a:solidFill>
                          <a:uFill>
                            <a:solidFill>
                              <a:srgbClr val="FFFFFF"/>
                            </a:solidFill>
                          </a:uFill>
                          <a:latin typeface="Calibri"/>
                          <a:ea typeface="DejaVu Sans"/>
                        </a:rPr>
                        <a:t>Durée travaux - impact RD559</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fr-FR" sz="1800" b="1" strike="noStrike" spc="-1">
                          <a:solidFill>
                            <a:srgbClr val="000000"/>
                          </a:solidFill>
                          <a:uFill>
                            <a:solidFill>
                              <a:srgbClr val="FFFFFF"/>
                            </a:solidFill>
                          </a:uFill>
                          <a:latin typeface="Calibri"/>
                          <a:ea typeface="DejaVu Sans"/>
                        </a:rPr>
                        <a:t>17 mois </a:t>
                      </a:r>
                      <a:r>
                        <a:rPr lang="fr-FR" sz="1800" b="0" strike="noStrike" spc="-1">
                          <a:solidFill>
                            <a:srgbClr val="000000"/>
                          </a:solidFill>
                          <a:uFill>
                            <a:solidFill>
                              <a:srgbClr val="FFFFFF"/>
                            </a:solidFill>
                          </a:uFill>
                          <a:latin typeface="Calibri"/>
                          <a:ea typeface="DejaVu Sans"/>
                        </a:rPr>
                        <a:t>dont </a:t>
                      </a:r>
                      <a:r>
                        <a:rPr lang="fr-FR" sz="1800" b="1" strike="noStrike" spc="-1">
                          <a:solidFill>
                            <a:srgbClr val="000000"/>
                          </a:solidFill>
                          <a:uFill>
                            <a:solidFill>
                              <a:srgbClr val="FFFFFF"/>
                            </a:solidFill>
                          </a:uFill>
                          <a:latin typeface="Calibri"/>
                          <a:ea typeface="DejaVu Sans"/>
                        </a:rPr>
                        <a:t>8 mois </a:t>
                      </a:r>
                      <a:r>
                        <a:rPr lang="fr-FR" sz="1800" b="0" strike="noStrike" spc="-1">
                          <a:solidFill>
                            <a:srgbClr val="000000"/>
                          </a:solidFill>
                          <a:uFill>
                            <a:solidFill>
                              <a:srgbClr val="FFFFFF"/>
                            </a:solidFill>
                          </a:uFill>
                          <a:latin typeface="Calibri"/>
                          <a:ea typeface="DejaVu Sans"/>
                        </a:rPr>
                        <a:t>de coupure du trafic</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C000"/>
                    </a:solidFill>
                  </a:tcPr>
                </a:tc>
                <a:tc>
                  <a:txBody>
                    <a:bodyPr/>
                    <a:lstStyle/>
                    <a:p>
                      <a:pPr algn="ctr">
                        <a:lnSpc>
                          <a:spcPct val="100000"/>
                        </a:lnSpc>
                      </a:pPr>
                      <a:r>
                        <a:rPr lang="fr-FR" sz="1800" b="1" strike="noStrike" spc="-1">
                          <a:solidFill>
                            <a:srgbClr val="000000"/>
                          </a:solidFill>
                          <a:uFill>
                            <a:solidFill>
                              <a:srgbClr val="FFFFFF"/>
                            </a:solidFill>
                          </a:uFill>
                          <a:latin typeface="Calibri"/>
                          <a:ea typeface="DejaVu Sans"/>
                        </a:rPr>
                        <a:t>16 mois </a:t>
                      </a:r>
                      <a:r>
                        <a:rPr lang="fr-FR" sz="1800" b="0" strike="noStrike" spc="-1">
                          <a:solidFill>
                            <a:srgbClr val="000000"/>
                          </a:solidFill>
                          <a:uFill>
                            <a:solidFill>
                              <a:srgbClr val="FFFFFF"/>
                            </a:solidFill>
                          </a:uFill>
                          <a:latin typeface="Calibri"/>
                          <a:ea typeface="DejaVu Sans"/>
                        </a:rPr>
                        <a:t>dont </a:t>
                      </a:r>
                      <a:r>
                        <a:rPr lang="fr-FR" sz="1800" b="1" strike="noStrike" spc="-1">
                          <a:solidFill>
                            <a:srgbClr val="000000"/>
                          </a:solidFill>
                          <a:uFill>
                            <a:solidFill>
                              <a:srgbClr val="FFFFFF"/>
                            </a:solidFill>
                          </a:uFill>
                          <a:latin typeface="Calibri"/>
                          <a:ea typeface="DejaVu Sans"/>
                        </a:rPr>
                        <a:t>7 mois </a:t>
                      </a:r>
                      <a:r>
                        <a:rPr lang="fr-FR" sz="1800" b="0" strike="noStrike" spc="-1">
                          <a:solidFill>
                            <a:srgbClr val="000000"/>
                          </a:solidFill>
                          <a:uFill>
                            <a:solidFill>
                              <a:srgbClr val="FFFFFF"/>
                            </a:solidFill>
                          </a:uFill>
                          <a:latin typeface="Calibri"/>
                          <a:ea typeface="DejaVu Sans"/>
                        </a:rPr>
                        <a:t>de coupure du trafic</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92D050"/>
                    </a:solidFill>
                  </a:tcPr>
                </a:tc>
                <a:tc>
                  <a:txBody>
                    <a:bodyPr/>
                    <a:lstStyle/>
                    <a:p>
                      <a:pPr algn="ctr">
                        <a:lnSpc>
                          <a:spcPct val="100000"/>
                        </a:lnSpc>
                      </a:pPr>
                      <a:r>
                        <a:rPr lang="fr-FR" sz="1800" b="1" strike="noStrike" spc="-1">
                          <a:solidFill>
                            <a:srgbClr val="000000"/>
                          </a:solidFill>
                          <a:uFill>
                            <a:solidFill>
                              <a:srgbClr val="FFFFFF"/>
                            </a:solidFill>
                          </a:uFill>
                          <a:latin typeface="Calibri"/>
                          <a:ea typeface="DejaVu Sans"/>
                        </a:rPr>
                        <a:t>15 mois </a:t>
                      </a:r>
                      <a:r>
                        <a:rPr lang="fr-FR" sz="1800" b="0" strike="noStrike" spc="-1">
                          <a:solidFill>
                            <a:srgbClr val="000000"/>
                          </a:solidFill>
                          <a:uFill>
                            <a:solidFill>
                              <a:srgbClr val="FFFFFF"/>
                            </a:solidFill>
                          </a:uFill>
                          <a:latin typeface="Calibri"/>
                          <a:ea typeface="DejaVu Sans"/>
                        </a:rPr>
                        <a:t>dont </a:t>
                      </a:r>
                      <a:r>
                        <a:rPr lang="fr-FR" sz="1800" b="1" strike="noStrike" spc="-1">
                          <a:solidFill>
                            <a:srgbClr val="000000"/>
                          </a:solidFill>
                          <a:uFill>
                            <a:solidFill>
                              <a:srgbClr val="FFFFFF"/>
                            </a:solidFill>
                          </a:uFill>
                          <a:latin typeface="Calibri"/>
                          <a:ea typeface="DejaVu Sans"/>
                        </a:rPr>
                        <a:t>6,5 mois </a:t>
                      </a:r>
                      <a:r>
                        <a:rPr lang="fr-FR" sz="1800" b="0" strike="noStrike" spc="-1">
                          <a:solidFill>
                            <a:srgbClr val="000000"/>
                          </a:solidFill>
                          <a:uFill>
                            <a:solidFill>
                              <a:srgbClr val="FFFFFF"/>
                            </a:solidFill>
                          </a:uFill>
                          <a:latin typeface="Calibri"/>
                          <a:ea typeface="DejaVu Sans"/>
                        </a:rPr>
                        <a:t>de coupure du trafic</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00B050"/>
                    </a:solidFill>
                  </a:tcPr>
                </a:tc>
                <a:extLst>
                  <a:ext uri="{0D108BD9-81ED-4DB2-BD59-A6C34878D82A}">
                    <a16:rowId xmlns:a16="http://schemas.microsoft.com/office/drawing/2014/main" val="10002"/>
                  </a:ext>
                </a:extLst>
              </a:tr>
              <a:tr h="2366640">
                <a:tc>
                  <a:txBody>
                    <a:bodyPr/>
                    <a:lstStyle/>
                    <a:p>
                      <a:pPr>
                        <a:lnSpc>
                          <a:spcPct val="100000"/>
                        </a:lnSpc>
                      </a:pPr>
                      <a:r>
                        <a:rPr lang="fr-FR" sz="1800" b="1" strike="noStrike" spc="-1">
                          <a:solidFill>
                            <a:srgbClr val="000000"/>
                          </a:solidFill>
                          <a:uFill>
                            <a:solidFill>
                              <a:srgbClr val="FFFFFF"/>
                            </a:solidFill>
                          </a:uFill>
                          <a:latin typeface="Calibri"/>
                          <a:ea typeface="DejaVu Sans"/>
                        </a:rPr>
                        <a:t>Synoptique des travaux</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fr-FR" sz="1800" b="0" strike="noStrike" spc="-1">
                          <a:solidFill>
                            <a:srgbClr val="000000"/>
                          </a:solidFill>
                          <a:uFill>
                            <a:solidFill>
                              <a:srgbClr val="FFFFFF"/>
                            </a:solidFill>
                          </a:uFill>
                          <a:latin typeface="Calibri"/>
                          <a:ea typeface="DejaVu Sans"/>
                        </a:rPr>
                        <a:t>Les </a:t>
                      </a:r>
                      <a:r>
                        <a:rPr lang="fr-FR" sz="1800" b="0" strike="noStrike" spc="-1">
                          <a:solidFill>
                            <a:srgbClr val="000000"/>
                          </a:solidFill>
                          <a:uFill>
                            <a:solidFill>
                              <a:srgbClr val="FFFFFF"/>
                            </a:solidFill>
                          </a:uFill>
                          <a:latin typeface="Webdings"/>
                          <a:ea typeface="DejaVu Sans"/>
                        </a:rPr>
                        <a:t></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Méthodologie de construction par grutage </a:t>
                      </a:r>
                      <a:r>
                        <a:rPr lang="fr-FR" sz="1800" b="0" strike="noStrike" spc="-1">
                          <a:solidFill>
                            <a:srgbClr val="000000"/>
                          </a:solidFill>
                          <a:uFill>
                            <a:solidFill>
                              <a:srgbClr val="FFFFFF"/>
                            </a:solidFill>
                          </a:uFill>
                          <a:latin typeface="Wingdings"/>
                          <a:ea typeface="DejaVu Sans"/>
                        </a:rPr>
                        <a:t></a:t>
                      </a:r>
                      <a:r>
                        <a:rPr lang="fr-FR" sz="1800" b="0" strike="noStrike" spc="-1">
                          <a:solidFill>
                            <a:srgbClr val="000000"/>
                          </a:solidFill>
                          <a:uFill>
                            <a:solidFill>
                              <a:srgbClr val="FFFFFF"/>
                            </a:solidFill>
                          </a:uFill>
                          <a:latin typeface="Calibri"/>
                          <a:ea typeface="DejaVu Sans"/>
                        </a:rPr>
                        <a:t> Durée de conservation de l’estacade métallique plus importante</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Aucune optimisation envisageable pour améliorer cette méthode de construction</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C000"/>
                    </a:solidFill>
                  </a:tcPr>
                </a:tc>
                <a:tc>
                  <a:txBody>
                    <a:bodyPr/>
                    <a:lstStyle/>
                    <a:p>
                      <a:pPr algn="ctr">
                        <a:lnSpc>
                          <a:spcPct val="100000"/>
                        </a:lnSpc>
                      </a:pPr>
                      <a:r>
                        <a:rPr lang="fr-FR" sz="1800" b="0" strike="noStrike" spc="-1">
                          <a:solidFill>
                            <a:srgbClr val="000000"/>
                          </a:solidFill>
                          <a:uFill>
                            <a:solidFill>
                              <a:srgbClr val="FFFFFF"/>
                            </a:solidFill>
                          </a:uFill>
                          <a:latin typeface="Calibri"/>
                          <a:ea typeface="DejaVu Sans"/>
                        </a:rPr>
                        <a:t>Les </a:t>
                      </a:r>
                      <a:r>
                        <a:rPr lang="fr-FR" sz="1800" b="0" strike="noStrike" spc="-1">
                          <a:solidFill>
                            <a:srgbClr val="000000"/>
                          </a:solidFill>
                          <a:uFill>
                            <a:solidFill>
                              <a:srgbClr val="FFFFFF"/>
                            </a:solidFill>
                          </a:uFill>
                          <a:latin typeface="Symbol"/>
                          <a:ea typeface="DejaVu Sans"/>
                        </a:rPr>
                        <a:t></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Optimisation possible de cette méthodologie par lançage du tablier</a:t>
                      </a:r>
                      <a:endParaRPr lang="fr-FR" sz="1800" b="0" strike="noStrike" spc="-1">
                        <a:solidFill>
                          <a:srgbClr val="000000"/>
                        </a:solidFill>
                        <a:uFill>
                          <a:solidFill>
                            <a:srgbClr val="FFFFFF"/>
                          </a:solidFill>
                        </a:uFill>
                        <a:latin typeface="Arial"/>
                      </a:endParaRPr>
                    </a:p>
                    <a:p>
                      <a:pPr algn="ctr">
                        <a:lnSpc>
                          <a:spcPct val="100000"/>
                        </a:lnSpc>
                      </a:pPr>
                      <a:r>
                        <a:rPr lang="fr-FR" sz="1800" b="0" strike="noStrike" spc="-1">
                          <a:solidFill>
                            <a:srgbClr val="000000"/>
                          </a:solidFill>
                          <a:uFill>
                            <a:solidFill>
                              <a:srgbClr val="FFFFFF"/>
                            </a:solidFill>
                          </a:uFill>
                          <a:latin typeface="Calibri"/>
                          <a:ea typeface="DejaVu Sans"/>
                        </a:rPr>
                        <a:t>Les </a:t>
                      </a:r>
                      <a:r>
                        <a:rPr lang="fr-FR" sz="1800" b="0" strike="noStrike" spc="-1">
                          <a:solidFill>
                            <a:srgbClr val="000000"/>
                          </a:solidFill>
                          <a:uFill>
                            <a:solidFill>
                              <a:srgbClr val="FFFFFF"/>
                            </a:solidFill>
                          </a:uFill>
                          <a:latin typeface="Webdings"/>
                          <a:ea typeface="DejaVu Sans"/>
                        </a:rPr>
                        <a:t></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Méthodologie de construction par grutage </a:t>
                      </a:r>
                      <a:r>
                        <a:rPr lang="fr-FR" sz="1800" b="0" strike="noStrike" spc="-1">
                          <a:solidFill>
                            <a:srgbClr val="000000"/>
                          </a:solidFill>
                          <a:uFill>
                            <a:solidFill>
                              <a:srgbClr val="FFFFFF"/>
                            </a:solidFill>
                          </a:uFill>
                          <a:latin typeface="Wingdings"/>
                          <a:ea typeface="DejaVu Sans"/>
                        </a:rPr>
                        <a:t></a:t>
                      </a:r>
                      <a:r>
                        <a:rPr lang="fr-FR" sz="1800" b="0" strike="noStrike" spc="-1">
                          <a:solidFill>
                            <a:srgbClr val="000000"/>
                          </a:solidFill>
                          <a:uFill>
                            <a:solidFill>
                              <a:srgbClr val="FFFFFF"/>
                            </a:solidFill>
                          </a:uFill>
                          <a:latin typeface="Calibri"/>
                          <a:ea typeface="DejaVu Sans"/>
                        </a:rPr>
                        <a:t>Durée de conservation de l’estacade métallique plus importante</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92D050"/>
                    </a:solidFill>
                  </a:tcPr>
                </a:tc>
                <a:tc>
                  <a:txBody>
                    <a:bodyPr/>
                    <a:lstStyle/>
                    <a:p>
                      <a:pPr algn="ctr">
                        <a:lnSpc>
                          <a:spcPct val="100000"/>
                        </a:lnSpc>
                      </a:pPr>
                      <a:r>
                        <a:rPr lang="fr-FR" sz="1800" b="0" strike="noStrike" spc="-1">
                          <a:solidFill>
                            <a:srgbClr val="000000"/>
                          </a:solidFill>
                          <a:uFill>
                            <a:solidFill>
                              <a:srgbClr val="FFFFFF"/>
                            </a:solidFill>
                          </a:uFill>
                          <a:latin typeface="Calibri"/>
                          <a:ea typeface="DejaVu Sans"/>
                        </a:rPr>
                        <a:t>Les </a:t>
                      </a:r>
                      <a:r>
                        <a:rPr lang="fr-FR" sz="1800" b="0" strike="noStrike" spc="-1">
                          <a:solidFill>
                            <a:srgbClr val="000000"/>
                          </a:solidFill>
                          <a:uFill>
                            <a:solidFill>
                              <a:srgbClr val="FFFFFF"/>
                            </a:solidFill>
                          </a:uFill>
                          <a:latin typeface="Symbol"/>
                          <a:ea typeface="DejaVu Sans"/>
                        </a:rPr>
                        <a:t></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Méthodologie de construction par lançage </a:t>
                      </a:r>
                      <a:r>
                        <a:rPr lang="fr-FR" sz="1800" b="0" strike="noStrike" spc="-1">
                          <a:solidFill>
                            <a:srgbClr val="000000"/>
                          </a:solidFill>
                          <a:uFill>
                            <a:solidFill>
                              <a:srgbClr val="FFFFFF"/>
                            </a:solidFill>
                          </a:uFill>
                          <a:latin typeface="Wingdings"/>
                          <a:ea typeface="DejaVu Sans"/>
                        </a:rPr>
                        <a:t></a:t>
                      </a:r>
                      <a:r>
                        <a:rPr lang="fr-FR" sz="1800" b="0" strike="noStrike" spc="-1">
                          <a:solidFill>
                            <a:srgbClr val="000000"/>
                          </a:solidFill>
                          <a:uFill>
                            <a:solidFill>
                              <a:srgbClr val="FFFFFF"/>
                            </a:solidFill>
                          </a:uFill>
                          <a:latin typeface="Calibri"/>
                          <a:ea typeface="DejaVu Sans"/>
                        </a:rPr>
                        <a:t>Durée de conservation de l’estacade métallique moins importante sur site</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00B050"/>
                    </a:solidFill>
                  </a:tcPr>
                </a:tc>
                <a:extLst>
                  <a:ext uri="{0D108BD9-81ED-4DB2-BD59-A6C34878D82A}">
                    <a16:rowId xmlns:a16="http://schemas.microsoft.com/office/drawing/2014/main" val="10003"/>
                  </a:ext>
                </a:extLst>
              </a:tr>
              <a:tr h="3218400">
                <a:tc>
                  <a:txBody>
                    <a:bodyPr/>
                    <a:lstStyle/>
                    <a:p>
                      <a:pPr>
                        <a:lnSpc>
                          <a:spcPct val="100000"/>
                        </a:lnSpc>
                      </a:pPr>
                      <a:r>
                        <a:rPr lang="fr-FR" sz="1800" b="1" strike="noStrike" spc="-1">
                          <a:solidFill>
                            <a:srgbClr val="000000"/>
                          </a:solidFill>
                          <a:uFill>
                            <a:solidFill>
                              <a:srgbClr val="FFFFFF"/>
                            </a:solidFill>
                          </a:uFill>
                          <a:latin typeface="Calibri"/>
                          <a:ea typeface="DejaVu Sans"/>
                        </a:rPr>
                        <a:t>Enjeux environnementaux</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fr-FR" sz="1800" b="0" strike="noStrike" spc="-1">
                          <a:solidFill>
                            <a:srgbClr val="000000"/>
                          </a:solidFill>
                          <a:uFill>
                            <a:solidFill>
                              <a:srgbClr val="FFFFFF"/>
                            </a:solidFill>
                          </a:uFill>
                          <a:latin typeface="Calibri"/>
                          <a:ea typeface="DejaVu Sans"/>
                        </a:rPr>
                        <a:t>Les </a:t>
                      </a:r>
                      <a:r>
                        <a:rPr lang="fr-FR" sz="1800" b="0" strike="noStrike" spc="-1">
                          <a:solidFill>
                            <a:srgbClr val="000000"/>
                          </a:solidFill>
                          <a:uFill>
                            <a:solidFill>
                              <a:srgbClr val="FFFFFF"/>
                            </a:solidFill>
                          </a:uFill>
                          <a:latin typeface="Symbol"/>
                          <a:ea typeface="DejaVu Sans"/>
                        </a:rPr>
                        <a:t></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Travaux dans une enceinte fermée : pas de risque de coulure du béton dans les eaux </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Création de gîtes de chiroptères possible au niveau des piles </a:t>
                      </a:r>
                      <a:endParaRPr lang="fr-FR" sz="1800" b="0" strike="noStrike" spc="-1">
                        <a:solidFill>
                          <a:srgbClr val="000000"/>
                        </a:solidFill>
                        <a:uFill>
                          <a:solidFill>
                            <a:srgbClr val="FFFFFF"/>
                          </a:solidFill>
                        </a:uFill>
                        <a:latin typeface="Arial"/>
                      </a:endParaRPr>
                    </a:p>
                    <a:p>
                      <a:pPr algn="ctr">
                        <a:lnSpc>
                          <a:spcPct val="100000"/>
                        </a:lnSpc>
                      </a:pPr>
                      <a:r>
                        <a:rPr lang="fr-FR" sz="1800" b="0" strike="noStrike" spc="-1">
                          <a:solidFill>
                            <a:srgbClr val="000000"/>
                          </a:solidFill>
                          <a:uFill>
                            <a:solidFill>
                              <a:srgbClr val="FFFFFF"/>
                            </a:solidFill>
                          </a:uFill>
                          <a:latin typeface="Calibri"/>
                          <a:ea typeface="DejaVu Sans"/>
                        </a:rPr>
                        <a:t>Les </a:t>
                      </a:r>
                      <a:r>
                        <a:rPr lang="fr-FR" sz="1800" b="0" strike="noStrike" spc="-1">
                          <a:solidFill>
                            <a:srgbClr val="000000"/>
                          </a:solidFill>
                          <a:uFill>
                            <a:solidFill>
                              <a:srgbClr val="FFFFFF"/>
                            </a:solidFill>
                          </a:uFill>
                          <a:latin typeface="Webdings"/>
                          <a:ea typeface="DejaVu Sans"/>
                        </a:rPr>
                        <a:t></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Fûts de pile massifs</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Position de la pile proche de la plage et du milieu dunaire, lieu de ponte potentiel de la tortue caouanne</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C000"/>
                    </a:solidFill>
                  </a:tcPr>
                </a:tc>
                <a:tc>
                  <a:txBody>
                    <a:bodyPr/>
                    <a:lstStyle/>
                    <a:p>
                      <a:pPr algn="ctr">
                        <a:lnSpc>
                          <a:spcPct val="100000"/>
                        </a:lnSpc>
                      </a:pPr>
                      <a:r>
                        <a:rPr lang="fr-FR" sz="1800" b="0" strike="noStrike" spc="-1">
                          <a:solidFill>
                            <a:srgbClr val="000000"/>
                          </a:solidFill>
                          <a:uFill>
                            <a:solidFill>
                              <a:srgbClr val="FFFFFF"/>
                            </a:solidFill>
                          </a:uFill>
                          <a:latin typeface="Calibri"/>
                          <a:ea typeface="DejaVu Sans"/>
                        </a:rPr>
                        <a:t>Les </a:t>
                      </a:r>
                      <a:r>
                        <a:rPr lang="fr-FR" sz="1800" b="0" strike="noStrike" spc="-1">
                          <a:solidFill>
                            <a:srgbClr val="000000"/>
                          </a:solidFill>
                          <a:uFill>
                            <a:solidFill>
                              <a:srgbClr val="FFFFFF"/>
                            </a:solidFill>
                          </a:uFill>
                          <a:latin typeface="Symbol"/>
                          <a:ea typeface="DejaVu Sans"/>
                        </a:rPr>
                        <a:t></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Travaux dans une enceinte fermée : pas de risque de coulure du béton dans les eaux </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Fûts circulaires et moins massifs</a:t>
                      </a:r>
                      <a:endParaRPr lang="fr-FR" sz="1800" b="0" strike="noStrike" spc="-1">
                        <a:solidFill>
                          <a:srgbClr val="000000"/>
                        </a:solidFill>
                        <a:uFill>
                          <a:solidFill>
                            <a:srgbClr val="FFFFFF"/>
                          </a:solidFill>
                        </a:uFill>
                        <a:latin typeface="Arial"/>
                      </a:endParaRPr>
                    </a:p>
                    <a:p>
                      <a:pPr algn="ctr">
                        <a:lnSpc>
                          <a:spcPct val="100000"/>
                        </a:lnSpc>
                      </a:pPr>
                      <a:r>
                        <a:rPr lang="fr-FR" sz="1800" b="0" strike="noStrike" spc="-1">
                          <a:solidFill>
                            <a:srgbClr val="000000"/>
                          </a:solidFill>
                          <a:uFill>
                            <a:solidFill>
                              <a:srgbClr val="FFFFFF"/>
                            </a:solidFill>
                          </a:uFill>
                          <a:latin typeface="Calibri"/>
                          <a:ea typeface="DejaVu Sans"/>
                        </a:rPr>
                        <a:t>Les </a:t>
                      </a:r>
                      <a:r>
                        <a:rPr lang="fr-FR" sz="1800" b="0" strike="noStrike" spc="-1">
                          <a:solidFill>
                            <a:srgbClr val="000000"/>
                          </a:solidFill>
                          <a:uFill>
                            <a:solidFill>
                              <a:srgbClr val="FFFFFF"/>
                            </a:solidFill>
                          </a:uFill>
                          <a:latin typeface="Webdings"/>
                          <a:ea typeface="DejaVu Sans"/>
                        </a:rPr>
                        <a:t></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Position de la pile proche de la plage et du milieu dunaire, lieu de ponte potentiel de la tortue caouanne</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Pas de cavité disponible pour les gîtes de chiroptères</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92D050"/>
                    </a:solidFill>
                  </a:tcPr>
                </a:tc>
                <a:tc>
                  <a:txBody>
                    <a:bodyPr/>
                    <a:lstStyle/>
                    <a:p>
                      <a:pPr algn="ctr">
                        <a:lnSpc>
                          <a:spcPct val="100000"/>
                        </a:lnSpc>
                      </a:pPr>
                      <a:r>
                        <a:rPr lang="fr-FR" sz="1800" b="0" strike="noStrike" spc="-1">
                          <a:solidFill>
                            <a:srgbClr val="000000"/>
                          </a:solidFill>
                          <a:uFill>
                            <a:solidFill>
                              <a:srgbClr val="FFFFFF"/>
                            </a:solidFill>
                          </a:uFill>
                          <a:latin typeface="Calibri"/>
                          <a:ea typeface="DejaVu Sans"/>
                        </a:rPr>
                        <a:t>Les </a:t>
                      </a:r>
                      <a:r>
                        <a:rPr lang="fr-FR" sz="1800" b="0" strike="noStrike" spc="-1">
                          <a:solidFill>
                            <a:srgbClr val="000000"/>
                          </a:solidFill>
                          <a:uFill>
                            <a:solidFill>
                              <a:srgbClr val="FFFFFF"/>
                            </a:solidFill>
                          </a:uFill>
                          <a:latin typeface="Symbol"/>
                          <a:ea typeface="DejaVu Sans"/>
                        </a:rPr>
                        <a:t></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Travaux dans une enceinte fermée : pas de risque de coulure du béton dans les eaux </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Réalisation du hourdis par préfabrication</a:t>
                      </a:r>
                      <a:endParaRPr lang="fr-FR" sz="1800" b="0" strike="noStrike" spc="-1">
                        <a:solidFill>
                          <a:srgbClr val="000000"/>
                        </a:solidFill>
                        <a:uFill>
                          <a:solidFill>
                            <a:srgbClr val="FFFFFF"/>
                          </a:solidFill>
                        </a:uFill>
                        <a:latin typeface="Arial"/>
                      </a:endParaRPr>
                    </a:p>
                    <a:p>
                      <a:pPr algn="ctr">
                        <a:lnSpc>
                          <a:spcPct val="100000"/>
                        </a:lnSpc>
                      </a:pPr>
                      <a:r>
                        <a:rPr lang="fr-FR" sz="1800" b="0" strike="noStrike" spc="-1">
                          <a:solidFill>
                            <a:srgbClr val="000000"/>
                          </a:solidFill>
                          <a:uFill>
                            <a:solidFill>
                              <a:srgbClr val="FFFFFF"/>
                            </a:solidFill>
                          </a:uFill>
                          <a:latin typeface="Calibri"/>
                          <a:ea typeface="DejaVu Sans"/>
                        </a:rPr>
                        <a:t>Les </a:t>
                      </a:r>
                      <a:r>
                        <a:rPr lang="fr-FR" sz="1800" b="0" strike="noStrike" spc="-1">
                          <a:solidFill>
                            <a:srgbClr val="000000"/>
                          </a:solidFill>
                          <a:uFill>
                            <a:solidFill>
                              <a:srgbClr val="FFFFFF"/>
                            </a:solidFill>
                          </a:uFill>
                          <a:latin typeface="Webdings"/>
                          <a:ea typeface="DejaVu Sans"/>
                        </a:rPr>
                        <a:t></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Pas de cavité disponible pour les gîtes de chiroptères</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00B050"/>
                    </a:solidFill>
                  </a:tcPr>
                </a:tc>
                <a:extLst>
                  <a:ext uri="{0D108BD9-81ED-4DB2-BD59-A6C34878D82A}">
                    <a16:rowId xmlns:a16="http://schemas.microsoft.com/office/drawing/2014/main" val="10004"/>
                  </a:ext>
                </a:extLst>
              </a:tr>
              <a:tr h="2934360">
                <a:tc>
                  <a:txBody>
                    <a:bodyPr/>
                    <a:lstStyle/>
                    <a:p>
                      <a:pPr>
                        <a:lnSpc>
                          <a:spcPct val="100000"/>
                        </a:lnSpc>
                      </a:pPr>
                      <a:r>
                        <a:rPr lang="fr-FR" sz="1800" b="1" strike="noStrike" spc="-1">
                          <a:solidFill>
                            <a:srgbClr val="000000"/>
                          </a:solidFill>
                          <a:uFill>
                            <a:solidFill>
                              <a:srgbClr val="FFFFFF"/>
                            </a:solidFill>
                          </a:uFill>
                          <a:latin typeface="Calibri"/>
                          <a:ea typeface="DejaVu Sans"/>
                        </a:rPr>
                        <a:t>Maintenance des ouvrages</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fr-FR" sz="1800" b="0" strike="noStrike" spc="-1">
                          <a:solidFill>
                            <a:srgbClr val="000000"/>
                          </a:solidFill>
                          <a:uFill>
                            <a:solidFill>
                              <a:srgbClr val="FFFFFF"/>
                            </a:solidFill>
                          </a:uFill>
                          <a:latin typeface="Calibri"/>
                          <a:ea typeface="DejaVu Sans"/>
                        </a:rPr>
                        <a:t>Les </a:t>
                      </a:r>
                      <a:r>
                        <a:rPr lang="fr-FR" sz="1800" b="0" strike="noStrike" spc="-1">
                          <a:solidFill>
                            <a:srgbClr val="000000"/>
                          </a:solidFill>
                          <a:uFill>
                            <a:solidFill>
                              <a:srgbClr val="FFFFFF"/>
                            </a:solidFill>
                          </a:uFill>
                          <a:latin typeface="Symbol"/>
                          <a:ea typeface="DejaVu Sans"/>
                        </a:rPr>
                        <a:t></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Ouvrage en béton, meilleure durabilité</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Torons non exposés aux intempéries</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Entretien facile des équipements du tablier </a:t>
                      </a:r>
                      <a:endParaRPr lang="fr-FR" sz="1800" b="0" strike="noStrike" spc="-1">
                        <a:solidFill>
                          <a:srgbClr val="000000"/>
                        </a:solidFill>
                        <a:uFill>
                          <a:solidFill>
                            <a:srgbClr val="FFFFFF"/>
                          </a:solidFill>
                        </a:uFill>
                        <a:latin typeface="Arial"/>
                      </a:endParaRPr>
                    </a:p>
                    <a:p>
                      <a:pPr algn="ctr">
                        <a:lnSpc>
                          <a:spcPct val="100000"/>
                        </a:lnSpc>
                      </a:pPr>
                      <a:r>
                        <a:rPr lang="fr-FR" sz="1800" b="0" strike="noStrike" spc="-1">
                          <a:solidFill>
                            <a:srgbClr val="000000"/>
                          </a:solidFill>
                          <a:uFill>
                            <a:solidFill>
                              <a:srgbClr val="FFFFFF"/>
                            </a:solidFill>
                          </a:uFill>
                          <a:latin typeface="Calibri"/>
                          <a:ea typeface="DejaVu Sans"/>
                        </a:rPr>
                        <a:t>Les </a:t>
                      </a:r>
                      <a:r>
                        <a:rPr lang="fr-FR" sz="1800" b="0" strike="noStrike" spc="-1">
                          <a:solidFill>
                            <a:srgbClr val="000000"/>
                          </a:solidFill>
                          <a:uFill>
                            <a:solidFill>
                              <a:srgbClr val="FFFFFF"/>
                            </a:solidFill>
                          </a:uFill>
                          <a:latin typeface="Webdings"/>
                          <a:ea typeface="DejaVu Sans"/>
                        </a:rPr>
                        <a:t></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Nombre d’appareils d’appui élevé, consistance des travaux de remplacement des appareils d’appuis</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Accès difficile aux appareils d’appuis depuis l’intrados</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00B050"/>
                    </a:solidFill>
                  </a:tcPr>
                </a:tc>
                <a:tc>
                  <a:txBody>
                    <a:bodyPr/>
                    <a:lstStyle/>
                    <a:p>
                      <a:pPr algn="ctr">
                        <a:lnSpc>
                          <a:spcPct val="100000"/>
                        </a:lnSpc>
                      </a:pPr>
                      <a:r>
                        <a:rPr lang="fr-FR" sz="1800" b="0" strike="noStrike" spc="-1">
                          <a:solidFill>
                            <a:srgbClr val="000000"/>
                          </a:solidFill>
                          <a:uFill>
                            <a:solidFill>
                              <a:srgbClr val="FFFFFF"/>
                            </a:solidFill>
                          </a:uFill>
                          <a:latin typeface="Calibri"/>
                          <a:ea typeface="DejaVu Sans"/>
                        </a:rPr>
                        <a:t>Les </a:t>
                      </a:r>
                      <a:r>
                        <a:rPr lang="fr-FR" sz="1800" b="0" strike="noStrike" spc="-1">
                          <a:solidFill>
                            <a:srgbClr val="000000"/>
                          </a:solidFill>
                          <a:uFill>
                            <a:solidFill>
                              <a:srgbClr val="FFFFFF"/>
                            </a:solidFill>
                          </a:uFill>
                          <a:latin typeface="Symbol"/>
                          <a:ea typeface="DejaVu Sans"/>
                        </a:rPr>
                        <a:t></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Entretien simple des équipements du tablier, notamment le curage des caniveaux</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Accès facile aux appareils d’appuis</a:t>
                      </a:r>
                      <a:endParaRPr lang="fr-FR" sz="1800" b="0" strike="noStrike" spc="-1">
                        <a:solidFill>
                          <a:srgbClr val="000000"/>
                        </a:solidFill>
                        <a:uFill>
                          <a:solidFill>
                            <a:srgbClr val="FFFFFF"/>
                          </a:solidFill>
                        </a:uFill>
                        <a:latin typeface="Arial"/>
                      </a:endParaRPr>
                    </a:p>
                    <a:p>
                      <a:pPr algn="ctr">
                        <a:lnSpc>
                          <a:spcPct val="100000"/>
                        </a:lnSpc>
                      </a:pPr>
                      <a:r>
                        <a:rPr lang="fr-FR" sz="1800" b="0" strike="noStrike" spc="-1">
                          <a:solidFill>
                            <a:srgbClr val="000000"/>
                          </a:solidFill>
                          <a:uFill>
                            <a:solidFill>
                              <a:srgbClr val="FFFFFF"/>
                            </a:solidFill>
                          </a:uFill>
                          <a:latin typeface="Calibri"/>
                          <a:ea typeface="DejaVu Sans"/>
                        </a:rPr>
                        <a:t>Les </a:t>
                      </a:r>
                      <a:r>
                        <a:rPr lang="fr-FR" sz="1800" b="0" strike="noStrike" spc="-1">
                          <a:solidFill>
                            <a:srgbClr val="000000"/>
                          </a:solidFill>
                          <a:uFill>
                            <a:solidFill>
                              <a:srgbClr val="FFFFFF"/>
                            </a:solidFill>
                          </a:uFill>
                          <a:latin typeface="Webdings"/>
                          <a:ea typeface="DejaVu Sans"/>
                        </a:rPr>
                        <a:t></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Remise en peinture périodique dispendieuse</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Difficulté de maintenance de la conduite d’eaux usées sous l’ouvrage</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92D050"/>
                    </a:solidFill>
                  </a:tcPr>
                </a:tc>
                <a:tc>
                  <a:txBody>
                    <a:bodyPr/>
                    <a:lstStyle/>
                    <a:p>
                      <a:pPr algn="ctr">
                        <a:lnSpc>
                          <a:spcPct val="100000"/>
                        </a:lnSpc>
                      </a:pPr>
                      <a:r>
                        <a:rPr lang="fr-FR" sz="1800" b="0" strike="noStrike" spc="-1">
                          <a:solidFill>
                            <a:srgbClr val="000000"/>
                          </a:solidFill>
                          <a:uFill>
                            <a:solidFill>
                              <a:srgbClr val="FFFFFF"/>
                            </a:solidFill>
                          </a:uFill>
                          <a:latin typeface="Calibri"/>
                          <a:ea typeface="DejaVu Sans"/>
                        </a:rPr>
                        <a:t>Les </a:t>
                      </a:r>
                      <a:r>
                        <a:rPr lang="fr-FR" sz="1800" b="0" strike="noStrike" spc="-1">
                          <a:solidFill>
                            <a:srgbClr val="000000"/>
                          </a:solidFill>
                          <a:uFill>
                            <a:solidFill>
                              <a:srgbClr val="FFFFFF"/>
                            </a:solidFill>
                          </a:uFill>
                          <a:latin typeface="Symbol"/>
                          <a:ea typeface="DejaVu Sans"/>
                        </a:rPr>
                        <a:t></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Aucune nécessité de changement des appareils d’appuis</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Câbles de précontrainte non exposés </a:t>
                      </a:r>
                      <a:endParaRPr lang="fr-FR" sz="1800" b="0" strike="noStrike" spc="-1">
                        <a:solidFill>
                          <a:srgbClr val="000000"/>
                        </a:solidFill>
                        <a:uFill>
                          <a:solidFill>
                            <a:srgbClr val="FFFFFF"/>
                          </a:solidFill>
                        </a:uFill>
                        <a:latin typeface="Arial"/>
                      </a:endParaRPr>
                    </a:p>
                    <a:p>
                      <a:pPr algn="ctr">
                        <a:lnSpc>
                          <a:spcPct val="100000"/>
                        </a:lnSpc>
                      </a:pPr>
                      <a:r>
                        <a:rPr lang="fr-FR" sz="1800" b="0" strike="noStrike" spc="-1">
                          <a:solidFill>
                            <a:srgbClr val="000000"/>
                          </a:solidFill>
                          <a:uFill>
                            <a:solidFill>
                              <a:srgbClr val="FFFFFF"/>
                            </a:solidFill>
                          </a:uFill>
                          <a:latin typeface="Calibri"/>
                          <a:ea typeface="DejaVu Sans"/>
                        </a:rPr>
                        <a:t>Les </a:t>
                      </a:r>
                      <a:r>
                        <a:rPr lang="fr-FR" sz="1800" b="0" strike="noStrike" spc="-1">
                          <a:solidFill>
                            <a:srgbClr val="000000"/>
                          </a:solidFill>
                          <a:uFill>
                            <a:solidFill>
                              <a:srgbClr val="FFFFFF"/>
                            </a:solidFill>
                          </a:uFill>
                          <a:latin typeface="Webdings"/>
                          <a:ea typeface="DejaVu Sans"/>
                        </a:rPr>
                        <a:t></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Remise en peinture périodique dispendieuse (ouvrage métallique dans son intégralité)</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Difficulté de maintenance de la conduite d’eaux usées sous l’ouvrage</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C000"/>
                    </a:solidFill>
                  </a:tcPr>
                </a:tc>
                <a:extLst>
                  <a:ext uri="{0D108BD9-81ED-4DB2-BD59-A6C34878D82A}">
                    <a16:rowId xmlns:a16="http://schemas.microsoft.com/office/drawing/2014/main" val="10005"/>
                  </a:ext>
                </a:extLst>
              </a:tr>
              <a:tr h="3502440">
                <a:tc>
                  <a:txBody>
                    <a:bodyPr/>
                    <a:lstStyle/>
                    <a:p>
                      <a:pPr>
                        <a:lnSpc>
                          <a:spcPct val="100000"/>
                        </a:lnSpc>
                      </a:pPr>
                      <a:r>
                        <a:rPr lang="fr-FR" sz="1800" b="1" strike="noStrike" spc="-1">
                          <a:solidFill>
                            <a:srgbClr val="000000"/>
                          </a:solidFill>
                          <a:uFill>
                            <a:solidFill>
                              <a:srgbClr val="FFFFFF"/>
                            </a:solidFill>
                          </a:uFill>
                          <a:latin typeface="Calibri"/>
                          <a:ea typeface="DejaVu Sans"/>
                        </a:rPr>
                        <a:t>Contraintes hydrauliques</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fr-FR" sz="1800" b="0" strike="noStrike" spc="-1">
                          <a:solidFill>
                            <a:srgbClr val="000000"/>
                          </a:solidFill>
                          <a:uFill>
                            <a:solidFill>
                              <a:srgbClr val="FFFFFF"/>
                            </a:solidFill>
                          </a:uFill>
                          <a:latin typeface="Calibri"/>
                          <a:ea typeface="DejaVu Sans"/>
                        </a:rPr>
                        <a:t>Les </a:t>
                      </a:r>
                      <a:r>
                        <a:rPr lang="fr-FR" sz="1800" b="0" strike="noStrike" spc="-1">
                          <a:solidFill>
                            <a:srgbClr val="000000"/>
                          </a:solidFill>
                          <a:uFill>
                            <a:solidFill>
                              <a:srgbClr val="FFFFFF"/>
                            </a:solidFill>
                          </a:uFill>
                          <a:latin typeface="Symbol"/>
                          <a:ea typeface="DejaVu Sans"/>
                        </a:rPr>
                        <a:t></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Section hydraulique identique à celle de l’OA existant : 375 m²</a:t>
                      </a:r>
                      <a:endParaRPr lang="fr-FR" sz="1800" b="0" strike="noStrike" spc="-1">
                        <a:solidFill>
                          <a:srgbClr val="000000"/>
                        </a:solidFill>
                        <a:uFill>
                          <a:solidFill>
                            <a:srgbClr val="FFFFFF"/>
                          </a:solidFill>
                        </a:uFill>
                        <a:latin typeface="Arial"/>
                      </a:endParaRPr>
                    </a:p>
                    <a:p>
                      <a:pPr algn="ctr">
                        <a:lnSpc>
                          <a:spcPct val="100000"/>
                        </a:lnSpc>
                      </a:pPr>
                      <a:r>
                        <a:rPr lang="fr-FR" sz="1800" b="0" strike="noStrike" spc="-1">
                          <a:solidFill>
                            <a:srgbClr val="000000"/>
                          </a:solidFill>
                          <a:uFill>
                            <a:solidFill>
                              <a:srgbClr val="FFFFFF"/>
                            </a:solidFill>
                          </a:uFill>
                          <a:latin typeface="Calibri"/>
                          <a:ea typeface="DejaVu Sans"/>
                        </a:rPr>
                        <a:t>Les </a:t>
                      </a:r>
                      <a:r>
                        <a:rPr lang="fr-FR" sz="1800" b="0" strike="noStrike" spc="-1">
                          <a:solidFill>
                            <a:srgbClr val="000000"/>
                          </a:solidFill>
                          <a:uFill>
                            <a:solidFill>
                              <a:srgbClr val="FFFFFF"/>
                            </a:solidFill>
                          </a:uFill>
                          <a:latin typeface="Webdings"/>
                          <a:ea typeface="DejaVu Sans"/>
                        </a:rPr>
                        <a:t></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Nombre élevé d’appuis dans le grau de la Galiote</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Espacements faibles entre appuis et géométrie rectangulaire des fûts de pile </a:t>
                      </a:r>
                      <a:r>
                        <a:rPr lang="fr-FR" sz="1800" b="0" strike="noStrike" spc="-1">
                          <a:solidFill>
                            <a:srgbClr val="000000"/>
                          </a:solidFill>
                          <a:uFill>
                            <a:solidFill>
                              <a:srgbClr val="FFFFFF"/>
                            </a:solidFill>
                          </a:uFill>
                          <a:latin typeface="Wingdings"/>
                          <a:ea typeface="DejaVu Sans"/>
                        </a:rPr>
                        <a:t></a:t>
                      </a:r>
                      <a:r>
                        <a:rPr lang="fr-FR" sz="1800" b="0" strike="noStrike" spc="-1">
                          <a:solidFill>
                            <a:srgbClr val="000000"/>
                          </a:solidFill>
                          <a:uFill>
                            <a:solidFill>
                              <a:srgbClr val="FFFFFF"/>
                            </a:solidFill>
                          </a:uFill>
                          <a:latin typeface="Calibri"/>
                          <a:ea typeface="DejaVu Sans"/>
                        </a:rPr>
                        <a:t> non favorable aux écoulements</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En phase travaux : réalisation de batardeaux d’où une réduction de la section hydraulique</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C000"/>
                    </a:solidFill>
                  </a:tcPr>
                </a:tc>
                <a:tc>
                  <a:txBody>
                    <a:bodyPr/>
                    <a:lstStyle/>
                    <a:p>
                      <a:pPr algn="ctr">
                        <a:lnSpc>
                          <a:spcPct val="100000"/>
                        </a:lnSpc>
                      </a:pPr>
                      <a:r>
                        <a:rPr lang="fr-FR" sz="1800" b="0" strike="noStrike" spc="-1">
                          <a:solidFill>
                            <a:srgbClr val="000000"/>
                          </a:solidFill>
                          <a:uFill>
                            <a:solidFill>
                              <a:srgbClr val="FFFFFF"/>
                            </a:solidFill>
                          </a:uFill>
                          <a:latin typeface="Calibri"/>
                          <a:ea typeface="DejaVu Sans"/>
                        </a:rPr>
                        <a:t>Les </a:t>
                      </a:r>
                      <a:r>
                        <a:rPr lang="fr-FR" sz="1800" b="0" strike="noStrike" spc="-1">
                          <a:solidFill>
                            <a:srgbClr val="000000"/>
                          </a:solidFill>
                          <a:uFill>
                            <a:solidFill>
                              <a:srgbClr val="FFFFFF"/>
                            </a:solidFill>
                          </a:uFill>
                          <a:latin typeface="Symbol"/>
                          <a:ea typeface="DejaVu Sans"/>
                        </a:rPr>
                        <a:t></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Section hydraulique sensiblement supérieure : 380 m²</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Espacements raisonnables entre appuis</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Géométrie des fûts de pile </a:t>
                      </a:r>
                      <a:r>
                        <a:rPr lang="fr-FR" sz="1800" b="0" strike="noStrike" spc="-1">
                          <a:solidFill>
                            <a:srgbClr val="000000"/>
                          </a:solidFill>
                          <a:uFill>
                            <a:solidFill>
                              <a:srgbClr val="FFFFFF"/>
                            </a:solidFill>
                          </a:uFill>
                          <a:latin typeface="Wingdings"/>
                          <a:ea typeface="DejaVu Sans"/>
                        </a:rPr>
                        <a:t></a:t>
                      </a:r>
                      <a:r>
                        <a:rPr lang="fr-FR" sz="1800" b="0" strike="noStrike" spc="-1">
                          <a:solidFill>
                            <a:srgbClr val="000000"/>
                          </a:solidFill>
                          <a:uFill>
                            <a:solidFill>
                              <a:srgbClr val="FFFFFF"/>
                            </a:solidFill>
                          </a:uFill>
                          <a:latin typeface="Calibri"/>
                          <a:ea typeface="DejaVu Sans"/>
                        </a:rPr>
                        <a:t> effet favorable aux écoulements</a:t>
                      </a:r>
                      <a:endParaRPr lang="fr-FR" sz="1800" b="0" strike="noStrike" spc="-1">
                        <a:solidFill>
                          <a:srgbClr val="000000"/>
                        </a:solidFill>
                        <a:uFill>
                          <a:solidFill>
                            <a:srgbClr val="FFFFFF"/>
                          </a:solidFill>
                        </a:uFill>
                        <a:latin typeface="Arial"/>
                      </a:endParaRPr>
                    </a:p>
                    <a:p>
                      <a:pPr algn="ctr">
                        <a:lnSpc>
                          <a:spcPct val="100000"/>
                        </a:lnSpc>
                      </a:pPr>
                      <a:r>
                        <a:rPr lang="fr-FR" sz="1800" b="0" strike="noStrike" spc="-1">
                          <a:solidFill>
                            <a:srgbClr val="000000"/>
                          </a:solidFill>
                          <a:uFill>
                            <a:solidFill>
                              <a:srgbClr val="FFFFFF"/>
                            </a:solidFill>
                          </a:uFill>
                          <a:latin typeface="Calibri"/>
                          <a:ea typeface="DejaVu Sans"/>
                        </a:rPr>
                        <a:t>Les </a:t>
                      </a:r>
                      <a:r>
                        <a:rPr lang="fr-FR" sz="1800" b="0" strike="noStrike" spc="-1">
                          <a:solidFill>
                            <a:srgbClr val="000000"/>
                          </a:solidFill>
                          <a:uFill>
                            <a:solidFill>
                              <a:srgbClr val="FFFFFF"/>
                            </a:solidFill>
                          </a:uFill>
                          <a:latin typeface="Webdings"/>
                          <a:ea typeface="DejaVu Sans"/>
                        </a:rPr>
                        <a:t></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Nombre élevé d’appuis intermédiaires dans le grau de la Galiote</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En phase travaux : réalisation de batardeaux d’où une réduction de la section hydraulique</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92D050"/>
                    </a:solidFill>
                  </a:tcPr>
                </a:tc>
                <a:tc>
                  <a:txBody>
                    <a:bodyPr/>
                    <a:lstStyle/>
                    <a:p>
                      <a:pPr algn="ctr">
                        <a:lnSpc>
                          <a:spcPct val="100000"/>
                        </a:lnSpc>
                      </a:pPr>
                      <a:r>
                        <a:rPr lang="fr-FR" sz="1800" b="0" strike="noStrike" spc="-1">
                          <a:solidFill>
                            <a:srgbClr val="000000"/>
                          </a:solidFill>
                          <a:uFill>
                            <a:solidFill>
                              <a:srgbClr val="FFFFFF"/>
                            </a:solidFill>
                          </a:uFill>
                          <a:latin typeface="Calibri"/>
                          <a:ea typeface="DejaVu Sans"/>
                        </a:rPr>
                        <a:t>Les </a:t>
                      </a:r>
                      <a:r>
                        <a:rPr lang="fr-FR" sz="1800" b="0" strike="noStrike" spc="-1">
                          <a:solidFill>
                            <a:srgbClr val="000000"/>
                          </a:solidFill>
                          <a:uFill>
                            <a:solidFill>
                              <a:srgbClr val="FFFFFF"/>
                            </a:solidFill>
                          </a:uFill>
                          <a:latin typeface="Symbol"/>
                          <a:ea typeface="DejaVu Sans"/>
                        </a:rPr>
                        <a:t></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Section hydraulique supérieure : 390 m²</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Nombre d’appuis intermédiaires faible dans le grau de la Galiote</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Espacements raisonnables entre appuis</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Géométrie des fûts de pile </a:t>
                      </a:r>
                      <a:r>
                        <a:rPr lang="fr-FR" sz="1800" b="0" strike="noStrike" spc="-1">
                          <a:solidFill>
                            <a:srgbClr val="000000"/>
                          </a:solidFill>
                          <a:uFill>
                            <a:solidFill>
                              <a:srgbClr val="FFFFFF"/>
                            </a:solidFill>
                          </a:uFill>
                          <a:latin typeface="Wingdings"/>
                          <a:ea typeface="DejaVu Sans"/>
                        </a:rPr>
                        <a:t></a:t>
                      </a:r>
                      <a:r>
                        <a:rPr lang="fr-FR" sz="1800" b="0" strike="noStrike" spc="-1">
                          <a:solidFill>
                            <a:srgbClr val="000000"/>
                          </a:solidFill>
                          <a:uFill>
                            <a:solidFill>
                              <a:srgbClr val="FFFFFF"/>
                            </a:solidFill>
                          </a:uFill>
                          <a:latin typeface="Calibri"/>
                          <a:ea typeface="DejaVu Sans"/>
                        </a:rPr>
                        <a:t> effet favorable aux écoulements</a:t>
                      </a:r>
                      <a:endParaRPr lang="fr-FR" sz="1800" b="0" strike="noStrike" spc="-1">
                        <a:solidFill>
                          <a:srgbClr val="000000"/>
                        </a:solidFill>
                        <a:uFill>
                          <a:solidFill>
                            <a:srgbClr val="FFFFFF"/>
                          </a:solidFill>
                        </a:uFill>
                        <a:latin typeface="Arial"/>
                      </a:endParaRPr>
                    </a:p>
                    <a:p>
                      <a:pPr algn="ctr">
                        <a:lnSpc>
                          <a:spcPct val="100000"/>
                        </a:lnSpc>
                      </a:pPr>
                      <a:r>
                        <a:rPr lang="fr-FR" sz="1800" b="0" strike="noStrike" spc="-1">
                          <a:solidFill>
                            <a:srgbClr val="000000"/>
                          </a:solidFill>
                          <a:uFill>
                            <a:solidFill>
                              <a:srgbClr val="FFFFFF"/>
                            </a:solidFill>
                          </a:uFill>
                          <a:latin typeface="Calibri"/>
                          <a:ea typeface="DejaVu Sans"/>
                        </a:rPr>
                        <a:t>Les </a:t>
                      </a:r>
                      <a:r>
                        <a:rPr lang="fr-FR" sz="1800" b="0" strike="noStrike" spc="-1">
                          <a:solidFill>
                            <a:srgbClr val="000000"/>
                          </a:solidFill>
                          <a:uFill>
                            <a:solidFill>
                              <a:srgbClr val="FFFFFF"/>
                            </a:solidFill>
                          </a:uFill>
                          <a:latin typeface="Webdings"/>
                          <a:ea typeface="DejaVu Sans"/>
                        </a:rPr>
                        <a:t></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En phase travaux : réalisation de batardeaux d’où une réduction de la section hydraulique</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00B050"/>
                    </a:solidFill>
                  </a:tcPr>
                </a:tc>
                <a:extLst>
                  <a:ext uri="{0D108BD9-81ED-4DB2-BD59-A6C34878D82A}">
                    <a16:rowId xmlns:a16="http://schemas.microsoft.com/office/drawing/2014/main" val="10006"/>
                  </a:ext>
                </a:extLst>
              </a:tr>
              <a:tr h="1514520">
                <a:tc>
                  <a:txBody>
                    <a:bodyPr/>
                    <a:lstStyle/>
                    <a:p>
                      <a:pPr>
                        <a:lnSpc>
                          <a:spcPct val="100000"/>
                        </a:lnSpc>
                      </a:pPr>
                      <a:r>
                        <a:rPr lang="fr-FR" sz="1800" b="1" strike="noStrike" spc="-1">
                          <a:solidFill>
                            <a:srgbClr val="000000"/>
                          </a:solidFill>
                          <a:uFill>
                            <a:solidFill>
                              <a:srgbClr val="FFFFFF"/>
                            </a:solidFill>
                          </a:uFill>
                          <a:latin typeface="Calibri"/>
                          <a:ea typeface="DejaVu Sans"/>
                        </a:rPr>
                        <a:t>Raccordement à la RD559</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fr-FR" sz="1800" b="0" strike="noStrike" spc="-1">
                          <a:solidFill>
                            <a:srgbClr val="000000"/>
                          </a:solidFill>
                          <a:uFill>
                            <a:solidFill>
                              <a:srgbClr val="FFFFFF"/>
                            </a:solidFill>
                          </a:uFill>
                          <a:latin typeface="Calibri"/>
                          <a:ea typeface="DejaVu Sans"/>
                        </a:rPr>
                        <a:t>Les </a:t>
                      </a:r>
                      <a:r>
                        <a:rPr lang="fr-FR" sz="1800" b="0" strike="noStrike" spc="-1">
                          <a:solidFill>
                            <a:srgbClr val="000000"/>
                          </a:solidFill>
                          <a:uFill>
                            <a:solidFill>
                              <a:srgbClr val="FFFFFF"/>
                            </a:solidFill>
                          </a:uFill>
                          <a:latin typeface="Symbol"/>
                          <a:ea typeface="DejaVu Sans"/>
                        </a:rPr>
                        <a:t></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Largeur du tablier + ou – importante, donc raisonnable pour faciliter le raccordement au réseau viaire</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92D050"/>
                    </a:solidFill>
                  </a:tcPr>
                </a:tc>
                <a:tc>
                  <a:txBody>
                    <a:bodyPr/>
                    <a:lstStyle/>
                    <a:p>
                      <a:pPr algn="ctr">
                        <a:lnSpc>
                          <a:spcPct val="100000"/>
                        </a:lnSpc>
                      </a:pPr>
                      <a:r>
                        <a:rPr lang="fr-FR" sz="1800" b="0" strike="noStrike" spc="-1">
                          <a:solidFill>
                            <a:srgbClr val="000000"/>
                          </a:solidFill>
                          <a:uFill>
                            <a:solidFill>
                              <a:srgbClr val="FFFFFF"/>
                            </a:solidFill>
                          </a:uFill>
                          <a:latin typeface="Calibri"/>
                          <a:ea typeface="DejaVu Sans"/>
                        </a:rPr>
                        <a:t>Les </a:t>
                      </a:r>
                      <a:r>
                        <a:rPr lang="fr-FR" sz="1800" b="0" strike="noStrike" spc="-1">
                          <a:solidFill>
                            <a:srgbClr val="000000"/>
                          </a:solidFill>
                          <a:uFill>
                            <a:solidFill>
                              <a:srgbClr val="FFFFFF"/>
                            </a:solidFill>
                          </a:uFill>
                          <a:latin typeface="Symbol"/>
                          <a:ea typeface="DejaVu Sans"/>
                        </a:rPr>
                        <a:t></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Raccordement simples et faciles au réseau viaire car tablier peu large (13,55 m), sans élargissement du réseau viaire</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00B050"/>
                    </a:solidFill>
                  </a:tcPr>
                </a:tc>
                <a:tc>
                  <a:txBody>
                    <a:bodyPr/>
                    <a:lstStyle/>
                    <a:p>
                      <a:pPr algn="ctr">
                        <a:lnSpc>
                          <a:spcPct val="100000"/>
                        </a:lnSpc>
                      </a:pPr>
                      <a:r>
                        <a:rPr lang="fr-FR" sz="1800" b="0" strike="noStrike" spc="-1">
                          <a:solidFill>
                            <a:srgbClr val="000000"/>
                          </a:solidFill>
                          <a:uFill>
                            <a:solidFill>
                              <a:srgbClr val="FFFFFF"/>
                            </a:solidFill>
                          </a:uFill>
                          <a:latin typeface="Calibri"/>
                          <a:ea typeface="DejaVu Sans"/>
                        </a:rPr>
                        <a:t>Les </a:t>
                      </a:r>
                      <a:r>
                        <a:rPr lang="fr-FR" sz="1800" b="0" strike="noStrike" spc="-1">
                          <a:solidFill>
                            <a:srgbClr val="000000"/>
                          </a:solidFill>
                          <a:uFill>
                            <a:solidFill>
                              <a:srgbClr val="FFFFFF"/>
                            </a:solidFill>
                          </a:uFill>
                          <a:latin typeface="Symbol"/>
                          <a:ea typeface="DejaVu Sans"/>
                        </a:rPr>
                        <a:t></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Aménagement à prévoir, notamment l’élargissement des voies d’accès à la RD559 (tablier large)</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C000"/>
                    </a:solidFill>
                  </a:tcPr>
                </a:tc>
                <a:extLst>
                  <a:ext uri="{0D108BD9-81ED-4DB2-BD59-A6C34878D82A}">
                    <a16:rowId xmlns:a16="http://schemas.microsoft.com/office/drawing/2014/main" val="10007"/>
                  </a:ext>
                </a:extLst>
              </a:tr>
              <a:tr h="3502440">
                <a:tc>
                  <a:txBody>
                    <a:bodyPr/>
                    <a:lstStyle/>
                    <a:p>
                      <a:pPr>
                        <a:lnSpc>
                          <a:spcPct val="100000"/>
                        </a:lnSpc>
                      </a:pPr>
                      <a:r>
                        <a:rPr lang="fr-FR" sz="1800" b="1" strike="noStrike" spc="-1">
                          <a:solidFill>
                            <a:srgbClr val="000000"/>
                          </a:solidFill>
                          <a:uFill>
                            <a:solidFill>
                              <a:srgbClr val="FFFFFF"/>
                            </a:solidFill>
                          </a:uFill>
                          <a:latin typeface="Calibri"/>
                          <a:ea typeface="DejaVu Sans"/>
                        </a:rPr>
                        <a:t>Insertion paysagère</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fr-FR" sz="1800" b="0" strike="noStrike" spc="-1">
                          <a:solidFill>
                            <a:srgbClr val="000000"/>
                          </a:solidFill>
                          <a:uFill>
                            <a:solidFill>
                              <a:srgbClr val="FFFFFF"/>
                            </a:solidFill>
                          </a:uFill>
                          <a:latin typeface="Calibri"/>
                          <a:ea typeface="DejaVu Sans"/>
                        </a:rPr>
                        <a:t>Les </a:t>
                      </a:r>
                      <a:r>
                        <a:rPr lang="fr-FR" sz="1800" b="0" strike="noStrike" spc="-1">
                          <a:solidFill>
                            <a:srgbClr val="000000"/>
                          </a:solidFill>
                          <a:uFill>
                            <a:solidFill>
                              <a:srgbClr val="FFFFFF"/>
                            </a:solidFill>
                          </a:uFill>
                          <a:latin typeface="Symbol"/>
                          <a:ea typeface="DejaVu Sans"/>
                        </a:rPr>
                        <a:t></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Jeu de texture en rive permettant un dialogue avec le paysage</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Horizontalité du site renforcée par la lecture épurée de l'ouvrage</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Réseaux intégrés dans l'ouvrage</a:t>
                      </a:r>
                      <a:endParaRPr lang="fr-FR" sz="1800" b="0" strike="noStrike" spc="-1">
                        <a:solidFill>
                          <a:srgbClr val="000000"/>
                        </a:solidFill>
                        <a:uFill>
                          <a:solidFill>
                            <a:srgbClr val="FFFFFF"/>
                          </a:solidFill>
                        </a:uFill>
                        <a:latin typeface="Arial"/>
                      </a:endParaRPr>
                    </a:p>
                    <a:p>
                      <a:pPr>
                        <a:lnSpc>
                          <a:spcPct val="100000"/>
                        </a:lnSpc>
                      </a:pPr>
                      <a:r>
                        <a:rPr lang="fr-FR" sz="1800" b="0" strike="noStrike" spc="-1">
                          <a:solidFill>
                            <a:srgbClr val="000000"/>
                          </a:solidFill>
                          <a:uFill>
                            <a:solidFill>
                              <a:srgbClr val="FFFFFF"/>
                            </a:solidFill>
                          </a:uFill>
                          <a:latin typeface="Calibri"/>
                          <a:ea typeface="DejaVu Sans"/>
                        </a:rPr>
                        <a:t>                                   Les </a:t>
                      </a:r>
                      <a:r>
                        <a:rPr lang="fr-FR" sz="1800" b="0" strike="noStrike" spc="-1">
                          <a:solidFill>
                            <a:srgbClr val="000000"/>
                          </a:solidFill>
                          <a:uFill>
                            <a:solidFill>
                              <a:srgbClr val="FFFFFF"/>
                            </a:solidFill>
                          </a:uFill>
                          <a:latin typeface="Webdings"/>
                          <a:ea typeface="DejaVu Sans"/>
                        </a:rPr>
                        <a:t></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Ouvrage assez épais et opaque dans le paysage</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Nombre d'appuis important &amp; mâts d'éclairage très visibles</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92D050"/>
                    </a:solidFill>
                  </a:tcPr>
                </a:tc>
                <a:tc>
                  <a:txBody>
                    <a:bodyPr/>
                    <a:lstStyle/>
                    <a:p>
                      <a:pPr algn="ctr">
                        <a:lnSpc>
                          <a:spcPct val="100000"/>
                        </a:lnSpc>
                      </a:pPr>
                      <a:r>
                        <a:rPr lang="fr-FR" sz="1800" b="0" strike="noStrike" spc="-1">
                          <a:solidFill>
                            <a:srgbClr val="000000"/>
                          </a:solidFill>
                          <a:uFill>
                            <a:solidFill>
                              <a:srgbClr val="FFFFFF"/>
                            </a:solidFill>
                          </a:uFill>
                          <a:latin typeface="Calibri"/>
                          <a:ea typeface="DejaVu Sans"/>
                        </a:rPr>
                        <a:t>Les </a:t>
                      </a:r>
                      <a:r>
                        <a:rPr lang="fr-FR" sz="1800" b="0" strike="noStrike" spc="-1">
                          <a:solidFill>
                            <a:srgbClr val="000000"/>
                          </a:solidFill>
                          <a:uFill>
                            <a:solidFill>
                              <a:srgbClr val="FFFFFF"/>
                            </a:solidFill>
                          </a:uFill>
                          <a:latin typeface="Symbol"/>
                          <a:ea typeface="DejaVu Sans"/>
                        </a:rPr>
                        <a:t></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Ouvrage avec une grande transparence générale dans le paysage</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Ouvrage très fin</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Structure ajourée et garde-corps très transparents</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La courbe évoque les formes naturelles du site</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Peu de modification par rapport à l'insertion du pont existant    </a:t>
                      </a:r>
                      <a:endParaRPr lang="fr-FR" sz="1800" b="0" strike="noStrike" spc="-1">
                        <a:solidFill>
                          <a:srgbClr val="000000"/>
                        </a:solidFill>
                        <a:uFill>
                          <a:solidFill>
                            <a:srgbClr val="FFFFFF"/>
                          </a:solidFill>
                        </a:uFill>
                        <a:latin typeface="Arial"/>
                      </a:endParaRPr>
                    </a:p>
                    <a:p>
                      <a:pPr algn="ctr">
                        <a:lnSpc>
                          <a:spcPct val="100000"/>
                        </a:lnSpc>
                      </a:pPr>
                      <a:r>
                        <a:rPr lang="fr-FR" sz="1800" b="0" strike="noStrike" spc="-1">
                          <a:solidFill>
                            <a:srgbClr val="000000"/>
                          </a:solidFill>
                          <a:uFill>
                            <a:solidFill>
                              <a:srgbClr val="FFFFFF"/>
                            </a:solidFill>
                          </a:uFill>
                          <a:latin typeface="Calibri"/>
                          <a:ea typeface="DejaVu Sans"/>
                        </a:rPr>
                        <a:t>Les </a:t>
                      </a:r>
                      <a:r>
                        <a:rPr lang="fr-FR" sz="1800" b="0" strike="noStrike" spc="-1">
                          <a:solidFill>
                            <a:srgbClr val="000000"/>
                          </a:solidFill>
                          <a:uFill>
                            <a:solidFill>
                              <a:srgbClr val="FFFFFF"/>
                            </a:solidFill>
                          </a:uFill>
                          <a:latin typeface="Webdings"/>
                          <a:ea typeface="DejaVu Sans"/>
                        </a:rPr>
                        <a:t></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Réseau EU visible depuis les alentours</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00B050"/>
                    </a:solidFill>
                  </a:tcPr>
                </a:tc>
                <a:tc>
                  <a:txBody>
                    <a:bodyPr/>
                    <a:lstStyle/>
                    <a:p>
                      <a:pPr algn="ctr">
                        <a:lnSpc>
                          <a:spcPct val="100000"/>
                        </a:lnSpc>
                      </a:pPr>
                      <a:r>
                        <a:rPr lang="fr-FR" sz="1800" b="0" strike="noStrike" spc="-1">
                          <a:solidFill>
                            <a:srgbClr val="000000"/>
                          </a:solidFill>
                          <a:uFill>
                            <a:solidFill>
                              <a:srgbClr val="FFFFFF"/>
                            </a:solidFill>
                          </a:uFill>
                          <a:latin typeface="Calibri"/>
                          <a:ea typeface="DejaVu Sans"/>
                        </a:rPr>
                        <a:t>Les </a:t>
                      </a:r>
                      <a:r>
                        <a:rPr lang="fr-FR" sz="1800" b="0" strike="noStrike" spc="-1">
                          <a:solidFill>
                            <a:srgbClr val="000000"/>
                          </a:solidFill>
                          <a:uFill>
                            <a:solidFill>
                              <a:srgbClr val="FFFFFF"/>
                            </a:solidFill>
                          </a:uFill>
                          <a:latin typeface="Symbol"/>
                          <a:ea typeface="DejaVu Sans"/>
                        </a:rPr>
                        <a:t></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Ouvrage très fin avec une structure discrète et épurée</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Rives très transparentes</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Nombre d'appuis réduit</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Courbe des bracons, des consoles et des rives en accord avec le site</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00B050"/>
                    </a:solidFill>
                  </a:tcPr>
                </a:tc>
                <a:extLst>
                  <a:ext uri="{0D108BD9-81ED-4DB2-BD59-A6C34878D82A}">
                    <a16:rowId xmlns:a16="http://schemas.microsoft.com/office/drawing/2014/main" val="10008"/>
                  </a:ext>
                </a:extLst>
              </a:tr>
              <a:tr h="3503880">
                <a:tc>
                  <a:txBody>
                    <a:bodyPr/>
                    <a:lstStyle/>
                    <a:p>
                      <a:pPr>
                        <a:lnSpc>
                          <a:spcPct val="100000"/>
                        </a:lnSpc>
                      </a:pPr>
                      <a:r>
                        <a:rPr lang="fr-FR" sz="1800" b="1" strike="noStrike" spc="-1">
                          <a:solidFill>
                            <a:srgbClr val="000000"/>
                          </a:solidFill>
                          <a:uFill>
                            <a:solidFill>
                              <a:srgbClr val="FFFFFF"/>
                            </a:solidFill>
                          </a:uFill>
                          <a:latin typeface="Calibri"/>
                          <a:ea typeface="DejaVu Sans"/>
                        </a:rPr>
                        <a:t>Sécurité des Modes doux</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fr-FR" sz="1800" b="0" strike="noStrike" spc="-1">
                          <a:solidFill>
                            <a:srgbClr val="000000"/>
                          </a:solidFill>
                          <a:uFill>
                            <a:solidFill>
                              <a:srgbClr val="FFFFFF"/>
                            </a:solidFill>
                          </a:uFill>
                          <a:latin typeface="Calibri"/>
                          <a:ea typeface="DejaVu Sans"/>
                        </a:rPr>
                        <a:t>Les </a:t>
                      </a:r>
                      <a:r>
                        <a:rPr lang="fr-FR" sz="1800" b="0" strike="noStrike" spc="-1">
                          <a:solidFill>
                            <a:srgbClr val="000000"/>
                          </a:solidFill>
                          <a:uFill>
                            <a:solidFill>
                              <a:srgbClr val="FFFFFF"/>
                            </a:solidFill>
                          </a:uFill>
                          <a:latin typeface="Symbol"/>
                          <a:ea typeface="DejaVu Sans"/>
                        </a:rPr>
                        <a:t></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Sécurisation de la circulation des modes doux / Séparation du trafic des véhicules et de la circulation mode doux par une bordure chasse-roue métallique</a:t>
                      </a:r>
                      <a:endParaRPr lang="fr-FR" sz="1800" b="0" strike="noStrike" spc="-1">
                        <a:solidFill>
                          <a:srgbClr val="000000"/>
                        </a:solidFill>
                        <a:uFill>
                          <a:solidFill>
                            <a:srgbClr val="FFFFFF"/>
                          </a:solidFill>
                        </a:uFill>
                        <a:latin typeface="Arial"/>
                      </a:endParaRPr>
                    </a:p>
                    <a:p>
                      <a:pPr algn="ctr">
                        <a:lnSpc>
                          <a:spcPct val="100000"/>
                        </a:lnSpc>
                      </a:pPr>
                      <a:r>
                        <a:rPr lang="fr-FR" sz="1800" b="0" strike="noStrike" spc="-1">
                          <a:solidFill>
                            <a:srgbClr val="000000"/>
                          </a:solidFill>
                          <a:uFill>
                            <a:solidFill>
                              <a:srgbClr val="FFFFFF"/>
                            </a:solidFill>
                          </a:uFill>
                          <a:latin typeface="Calibri"/>
                          <a:ea typeface="DejaVu Sans"/>
                        </a:rPr>
                        <a:t> Les </a:t>
                      </a:r>
                      <a:r>
                        <a:rPr lang="fr-FR" sz="1800" b="0" strike="noStrike" spc="-1">
                          <a:solidFill>
                            <a:srgbClr val="000000"/>
                          </a:solidFill>
                          <a:uFill>
                            <a:solidFill>
                              <a:srgbClr val="FFFFFF"/>
                            </a:solidFill>
                          </a:uFill>
                          <a:latin typeface="Webdings"/>
                          <a:ea typeface="DejaVu Sans"/>
                        </a:rPr>
                        <a:t></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Continuité du niveau de la chaussée et de celui de la piste cyclable et du trottoir</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Pas de différence de revêtement selon les flux </a:t>
                      </a:r>
                      <a:r>
                        <a:rPr lang="fr-FR" sz="1800" b="0" strike="noStrike" spc="-1">
                          <a:solidFill>
                            <a:srgbClr val="000000"/>
                          </a:solidFill>
                          <a:uFill>
                            <a:solidFill>
                              <a:srgbClr val="FFFFFF"/>
                            </a:solidFill>
                          </a:uFill>
                          <a:latin typeface="Wingdings"/>
                          <a:ea typeface="DejaVu Sans"/>
                        </a:rPr>
                        <a:t></a:t>
                      </a:r>
                      <a:r>
                        <a:rPr lang="fr-FR" sz="1800" b="0" strike="noStrike" spc="-1">
                          <a:solidFill>
                            <a:srgbClr val="000000"/>
                          </a:solidFill>
                          <a:uFill>
                            <a:solidFill>
                              <a:srgbClr val="FFFFFF"/>
                            </a:solidFill>
                          </a:uFill>
                          <a:latin typeface="Calibri"/>
                          <a:ea typeface="DejaVu Sans"/>
                        </a:rPr>
                        <a:t> continuité du revêtement jusqu'aux extrémités du tablier</a:t>
                      </a: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C000"/>
                    </a:solidFill>
                  </a:tcPr>
                </a:tc>
                <a:tc>
                  <a:txBody>
                    <a:bodyPr/>
                    <a:lstStyle/>
                    <a:p>
                      <a:pPr algn="ctr">
                        <a:lnSpc>
                          <a:spcPct val="100000"/>
                        </a:lnSpc>
                      </a:pPr>
                      <a:r>
                        <a:rPr lang="fr-FR" sz="1800" b="0" strike="noStrike" spc="-1">
                          <a:solidFill>
                            <a:srgbClr val="000000"/>
                          </a:solidFill>
                          <a:uFill>
                            <a:solidFill>
                              <a:srgbClr val="FFFFFF"/>
                            </a:solidFill>
                          </a:uFill>
                          <a:latin typeface="Calibri"/>
                          <a:ea typeface="DejaVu Sans"/>
                        </a:rPr>
                        <a:t>Les </a:t>
                      </a:r>
                      <a:r>
                        <a:rPr lang="fr-FR" sz="1800" b="0" strike="noStrike" spc="-1">
                          <a:solidFill>
                            <a:srgbClr val="000000"/>
                          </a:solidFill>
                          <a:uFill>
                            <a:solidFill>
                              <a:srgbClr val="FFFFFF"/>
                            </a:solidFill>
                          </a:uFill>
                          <a:latin typeface="Symbol"/>
                          <a:ea typeface="DejaVu Sans"/>
                        </a:rPr>
                        <a:t></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Bonne sécurisation de la circulation des modes doux / Séparation du trafic des véhicules et de la circulation mode doux à l’aide des murets MVL</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Surélévation du niveau du trottoir et de la pise cyclable par rapport à la circulation</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Différence de revêtement entre les flux</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92D050"/>
                    </a:solidFill>
                  </a:tcPr>
                </a:tc>
                <a:tc>
                  <a:txBody>
                    <a:bodyPr/>
                    <a:lstStyle/>
                    <a:p>
                      <a:pPr algn="ctr">
                        <a:lnSpc>
                          <a:spcPct val="100000"/>
                        </a:lnSpc>
                      </a:pPr>
                      <a:r>
                        <a:rPr lang="fr-FR" sz="1800" b="0" strike="noStrike" spc="-1">
                          <a:solidFill>
                            <a:srgbClr val="000000"/>
                          </a:solidFill>
                          <a:uFill>
                            <a:solidFill>
                              <a:srgbClr val="FFFFFF"/>
                            </a:solidFill>
                          </a:uFill>
                          <a:latin typeface="Calibri"/>
                          <a:ea typeface="DejaVu Sans"/>
                        </a:rPr>
                        <a:t>Les </a:t>
                      </a:r>
                      <a:r>
                        <a:rPr lang="fr-FR" sz="1800" b="0" strike="noStrike" spc="-1">
                          <a:solidFill>
                            <a:srgbClr val="000000"/>
                          </a:solidFill>
                          <a:uFill>
                            <a:solidFill>
                              <a:srgbClr val="FFFFFF"/>
                            </a:solidFill>
                          </a:uFill>
                          <a:latin typeface="Symbol"/>
                          <a:ea typeface="DejaVu Sans"/>
                        </a:rPr>
                        <a:t></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Meilleure sécurisation de la circulation des modes doux / Séparation du trafic des véhicules et de la circulation mode doux par l’intermédiaire des poutres caissons</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Structure infranchissable entre mode doux et chaussée VL</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Mise à distance maximale entre les flux</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1800" b="0" strike="noStrike" spc="-1">
                          <a:solidFill>
                            <a:srgbClr val="000000"/>
                          </a:solidFill>
                          <a:uFill>
                            <a:solidFill>
                              <a:srgbClr val="FFFFFF"/>
                            </a:solidFill>
                          </a:uFill>
                          <a:latin typeface="Calibri"/>
                          <a:ea typeface="DejaVu Sans"/>
                        </a:rPr>
                        <a:t>Différence de revêtement marquée entre mode doux et chaussée VL</a:t>
                      </a: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00B050"/>
                    </a:solidFill>
                  </a:tcPr>
                </a:tc>
                <a:extLst>
                  <a:ext uri="{0D108BD9-81ED-4DB2-BD59-A6C34878D82A}">
                    <a16:rowId xmlns:a16="http://schemas.microsoft.com/office/drawing/2014/main" val="10009"/>
                  </a:ext>
                </a:extLst>
              </a:tr>
            </a:tbl>
          </a:graphicData>
        </a:graphic>
      </p:graphicFrame>
      <p:pic>
        <p:nvPicPr>
          <p:cNvPr id="365" name="Image 40"/>
          <p:cNvPicPr/>
          <p:nvPr/>
        </p:nvPicPr>
        <p:blipFill>
          <a:blip r:embed="rId15"/>
          <a:srcRect t="11099" b="14001"/>
          <a:stretch/>
        </p:blipFill>
        <p:spPr>
          <a:xfrm>
            <a:off x="17059320" y="8799120"/>
            <a:ext cx="4214880" cy="2019600"/>
          </a:xfrm>
          <a:prstGeom prst="rect">
            <a:avLst/>
          </a:prstGeom>
          <a:ln>
            <a:noFill/>
          </a:ln>
        </p:spPr>
      </p:pic>
      <p:pic>
        <p:nvPicPr>
          <p:cNvPr id="366" name="Image 41"/>
          <p:cNvPicPr/>
          <p:nvPr/>
        </p:nvPicPr>
        <p:blipFill>
          <a:blip r:embed="rId16"/>
          <a:stretch/>
        </p:blipFill>
        <p:spPr>
          <a:xfrm>
            <a:off x="7804080" y="31936320"/>
            <a:ext cx="6540840" cy="3741120"/>
          </a:xfrm>
          <a:prstGeom prst="rect">
            <a:avLst/>
          </a:prstGeom>
          <a:ln>
            <a:solidFill>
              <a:schemeClr val="tx1"/>
            </a:solidFill>
          </a:ln>
        </p:spPr>
      </p:pic>
      <p:pic>
        <p:nvPicPr>
          <p:cNvPr id="367" name="Image 42"/>
          <p:cNvPicPr/>
          <p:nvPr/>
        </p:nvPicPr>
        <p:blipFill>
          <a:blip r:embed="rId16"/>
          <a:srcRect t="15843" b="20949"/>
          <a:stretch/>
        </p:blipFill>
        <p:spPr>
          <a:xfrm>
            <a:off x="25740720" y="9119160"/>
            <a:ext cx="4079880" cy="1699560"/>
          </a:xfrm>
          <a:prstGeom prst="rect">
            <a:avLst/>
          </a:prstGeom>
          <a:ln>
            <a:noFill/>
          </a:ln>
        </p:spPr>
      </p:pic>
      <p:pic>
        <p:nvPicPr>
          <p:cNvPr id="368" name="Image 48"/>
          <p:cNvPicPr/>
          <p:nvPr/>
        </p:nvPicPr>
        <p:blipFill>
          <a:blip r:embed="rId17"/>
          <a:stretch/>
        </p:blipFill>
        <p:spPr>
          <a:xfrm>
            <a:off x="21593160" y="9020880"/>
            <a:ext cx="4001760" cy="1820160"/>
          </a:xfrm>
          <a:prstGeom prst="rect">
            <a:avLst/>
          </a:prstGeom>
          <a:ln>
            <a:noFill/>
          </a:ln>
        </p:spPr>
      </p:pic>
      <p:sp>
        <p:nvSpPr>
          <p:cNvPr id="369" name="CustomShape 41"/>
          <p:cNvSpPr/>
          <p:nvPr/>
        </p:nvSpPr>
        <p:spPr>
          <a:xfrm>
            <a:off x="15120000" y="32906160"/>
            <a:ext cx="14803560" cy="2949840"/>
          </a:xfrm>
          <a:prstGeom prst="rect">
            <a:avLst/>
          </a:prstGeom>
          <a:solidFill>
            <a:schemeClr val="accent6">
              <a:lumMod val="40000"/>
              <a:lumOff val="60000"/>
            </a:schemeClr>
          </a:solidFill>
          <a:ln w="76320">
            <a:solidFill>
              <a:srgbClr val="ED7D31"/>
            </a:solidFill>
            <a:miter/>
          </a:ln>
        </p:spPr>
        <p:style>
          <a:lnRef idx="0">
            <a:scrgbClr r="0" g="0" b="0"/>
          </a:lnRef>
          <a:fillRef idx="0">
            <a:scrgbClr r="0" g="0" b="0"/>
          </a:fillRef>
          <a:effectRef idx="0">
            <a:scrgbClr r="0" g="0" b="0"/>
          </a:effectRef>
          <a:fontRef idx="minor"/>
        </p:style>
      </p:sp>
      <p:sp>
        <p:nvSpPr>
          <p:cNvPr id="370" name="CustomShape 42"/>
          <p:cNvSpPr/>
          <p:nvPr/>
        </p:nvSpPr>
        <p:spPr>
          <a:xfrm>
            <a:off x="15209280" y="32996520"/>
            <a:ext cx="14611320" cy="2831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800" b="1" strike="noStrike" spc="-1">
                <a:solidFill>
                  <a:srgbClr val="000000"/>
                </a:solidFill>
                <a:uFill>
                  <a:solidFill>
                    <a:srgbClr val="FFFFFF"/>
                  </a:solidFill>
                </a:uFill>
                <a:latin typeface="Arial"/>
                <a:ea typeface="DejaVu Sans"/>
              </a:rPr>
              <a:t>Une des considérations essentielles quant aux variantes étudiées est celle du délai de réalisation des travaux et des contraintes apportées à la circulation sur la route du littoral.</a:t>
            </a:r>
            <a:endParaRPr lang="fr-FR" sz="1800" b="0" strike="noStrike" spc="-1">
              <a:solidFill>
                <a:srgbClr val="000000"/>
              </a:solidFill>
              <a:uFill>
                <a:solidFill>
                  <a:srgbClr val="FFFFFF"/>
                </a:solidFill>
              </a:uFill>
              <a:latin typeface="Arial"/>
            </a:endParaRPr>
          </a:p>
          <a:p>
            <a:pPr>
              <a:lnSpc>
                <a:spcPct val="100000"/>
              </a:lnSpc>
            </a:pPr>
            <a:r>
              <a:rPr lang="fr-FR" sz="1800" b="1" strike="noStrike" spc="-1">
                <a:solidFill>
                  <a:srgbClr val="000000"/>
                </a:solidFill>
                <a:uFill>
                  <a:solidFill>
                    <a:srgbClr val="FFFFFF"/>
                  </a:solidFill>
                </a:uFill>
                <a:latin typeface="Arial"/>
                <a:ea typeface="DejaVu Sans"/>
              </a:rPr>
              <a:t>A ce titre, la solution C (ouvrage métal) est la plus intéressante, avec toutefois le coût global le plus élevé et des contraintes d’entretien très fortes.</a:t>
            </a:r>
            <a:endParaRPr lang="fr-FR" sz="1800" b="0" strike="noStrike" spc="-1">
              <a:solidFill>
                <a:srgbClr val="000000"/>
              </a:solidFill>
              <a:uFill>
                <a:solidFill>
                  <a:srgbClr val="FFFFFF"/>
                </a:solidFill>
              </a:uFill>
              <a:latin typeface="Arial"/>
            </a:endParaRPr>
          </a:p>
          <a:p>
            <a:pPr>
              <a:lnSpc>
                <a:spcPct val="100000"/>
              </a:lnSpc>
            </a:pPr>
            <a:r>
              <a:rPr lang="fr-FR" sz="1800" b="1" strike="noStrike" spc="-1">
                <a:solidFill>
                  <a:srgbClr val="000000"/>
                </a:solidFill>
                <a:uFill>
                  <a:solidFill>
                    <a:srgbClr val="FFFFFF"/>
                  </a:solidFill>
                </a:uFill>
                <a:latin typeface="Arial"/>
                <a:ea typeface="DejaVu Sans"/>
              </a:rPr>
              <a:t>La solution B (ouvrage mixte) présente alors une alternative intéressante, d’autant que le délai de travaux doit pouvoir être optimisé au moyen d’une méthodologie appropriée. Elle est par ailleurs d’un coût global plus modéré.</a:t>
            </a:r>
            <a:endParaRPr lang="fr-FR" sz="1800" b="0" strike="noStrike" spc="-1">
              <a:solidFill>
                <a:srgbClr val="000000"/>
              </a:solidFill>
              <a:uFill>
                <a:solidFill>
                  <a:srgbClr val="FFFFFF"/>
                </a:solidFill>
              </a:uFill>
              <a:latin typeface="Arial"/>
            </a:endParaRPr>
          </a:p>
          <a:p>
            <a:pPr>
              <a:lnSpc>
                <a:spcPct val="100000"/>
              </a:lnSpc>
            </a:pPr>
            <a:r>
              <a:rPr lang="fr-FR" sz="1800" b="1" strike="noStrike" spc="-1">
                <a:solidFill>
                  <a:srgbClr val="000000"/>
                </a:solidFill>
                <a:uFill>
                  <a:solidFill>
                    <a:srgbClr val="FFFFFF"/>
                  </a:solidFill>
                </a:uFill>
                <a:latin typeface="Arial"/>
                <a:ea typeface="DejaVu Sans"/>
              </a:rPr>
              <a:t>Au regard de l’ensemble des considérations à prendre en compte par le Département, maître d’ouvrage de cette opération, la solution B est donc celle qui présente le meilleur compromis vis-à-vis des contraintes techniques, environnementales et financières qui s’imposent à lui.</a:t>
            </a:r>
            <a:endParaRPr lang="fr-FR" sz="1800" b="0" strike="noStrike" spc="-1">
              <a:solidFill>
                <a:srgbClr val="000000"/>
              </a:solidFill>
              <a:uFill>
                <a:solidFill>
                  <a:srgbClr val="FFFFFF"/>
                </a:solidFill>
              </a:uFill>
              <a:latin typeface="Arial"/>
            </a:endParaRPr>
          </a:p>
        </p:txBody>
      </p:sp>
      <p:sp>
        <p:nvSpPr>
          <p:cNvPr id="371" name="CustomShape 43"/>
          <p:cNvSpPr/>
          <p:nvPr/>
        </p:nvSpPr>
        <p:spPr>
          <a:xfrm>
            <a:off x="2697480" y="17644680"/>
            <a:ext cx="479160" cy="448920"/>
          </a:xfrm>
          <a:prstGeom prst="downArrow">
            <a:avLst>
              <a:gd name="adj1" fmla="val 50000"/>
              <a:gd name="adj2" fmla="val 50000"/>
            </a:avLst>
          </a:prstGeom>
          <a:solidFill>
            <a:srgbClr val="00B0F0"/>
          </a:solidFill>
          <a:ln w="12600">
            <a:solidFill>
              <a:srgbClr val="00B0F0"/>
            </a:solidFill>
            <a:miter/>
          </a:ln>
        </p:spPr>
        <p:style>
          <a:lnRef idx="0">
            <a:scrgbClr r="0" g="0" b="0"/>
          </a:lnRef>
          <a:fillRef idx="0">
            <a:scrgbClr r="0" g="0" b="0"/>
          </a:fillRef>
          <a:effectRef idx="0">
            <a:scrgbClr r="0" g="0" b="0"/>
          </a:effectRef>
          <a:fontRef idx="minor"/>
        </p:style>
      </p:sp>
      <p:graphicFrame>
        <p:nvGraphicFramePr>
          <p:cNvPr id="372" name="Table 44"/>
          <p:cNvGraphicFramePr/>
          <p:nvPr/>
        </p:nvGraphicFramePr>
        <p:xfrm>
          <a:off x="26809200" y="4322160"/>
          <a:ext cx="3001320" cy="2258640"/>
        </p:xfrm>
        <a:graphic>
          <a:graphicData uri="http://schemas.openxmlformats.org/drawingml/2006/table">
            <a:tbl>
              <a:tblPr/>
              <a:tblGrid>
                <a:gridCol w="3001320">
                  <a:extLst>
                    <a:ext uri="{9D8B030D-6E8A-4147-A177-3AD203B41FA5}">
                      <a16:colId xmlns:a16="http://schemas.microsoft.com/office/drawing/2014/main" val="20000"/>
                    </a:ext>
                  </a:extLst>
                </a:gridCol>
              </a:tblGrid>
              <a:tr h="625680">
                <a:tc>
                  <a:txBody>
                    <a:bodyPr/>
                    <a:lstStyle/>
                    <a:p>
                      <a:pPr>
                        <a:lnSpc>
                          <a:spcPct val="100000"/>
                        </a:lnSpc>
                      </a:pPr>
                      <a:r>
                        <a:rPr lang="fr-FR" sz="1800" b="1" strike="noStrike" spc="-1">
                          <a:solidFill>
                            <a:srgbClr val="000000"/>
                          </a:solidFill>
                          <a:uFill>
                            <a:solidFill>
                              <a:srgbClr val="FFFFFF"/>
                            </a:solidFill>
                          </a:uFill>
                          <a:latin typeface="Arial"/>
                          <a:ea typeface="DejaVu Sans"/>
                        </a:rPr>
                        <a:t>Très adaptée</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00B050"/>
                    </a:solidFill>
                  </a:tcPr>
                </a:tc>
                <a:extLst>
                  <a:ext uri="{0D108BD9-81ED-4DB2-BD59-A6C34878D82A}">
                    <a16:rowId xmlns:a16="http://schemas.microsoft.com/office/drawing/2014/main" val="10000"/>
                  </a:ext>
                </a:extLst>
              </a:tr>
              <a:tr h="440280">
                <a:tc>
                  <a:txBody>
                    <a:bodyPr/>
                    <a:lstStyle/>
                    <a:p>
                      <a:pPr>
                        <a:lnSpc>
                          <a:spcPct val="100000"/>
                        </a:lnSpc>
                      </a:pPr>
                      <a:r>
                        <a:rPr lang="fr-FR" sz="1800" b="1" strike="noStrike" spc="-1">
                          <a:solidFill>
                            <a:srgbClr val="000000"/>
                          </a:solidFill>
                          <a:uFill>
                            <a:solidFill>
                              <a:srgbClr val="FFFFFF"/>
                            </a:solidFill>
                          </a:uFill>
                          <a:latin typeface="Arial"/>
                          <a:ea typeface="DejaVu Sans"/>
                        </a:rPr>
                        <a:t>Adaptée</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92D050"/>
                    </a:solidFill>
                  </a:tcPr>
                </a:tc>
                <a:extLst>
                  <a:ext uri="{0D108BD9-81ED-4DB2-BD59-A6C34878D82A}">
                    <a16:rowId xmlns:a16="http://schemas.microsoft.com/office/drawing/2014/main" val="10001"/>
                  </a:ext>
                </a:extLst>
              </a:tr>
              <a:tr h="582480">
                <a:tc>
                  <a:txBody>
                    <a:bodyPr/>
                    <a:lstStyle/>
                    <a:p>
                      <a:pPr>
                        <a:lnSpc>
                          <a:spcPct val="100000"/>
                        </a:lnSpc>
                      </a:pPr>
                      <a:r>
                        <a:rPr lang="fr-FR" sz="1800" b="1" strike="noStrike" spc="-1">
                          <a:solidFill>
                            <a:srgbClr val="000000"/>
                          </a:solidFill>
                          <a:uFill>
                            <a:solidFill>
                              <a:srgbClr val="FFFFFF"/>
                            </a:solidFill>
                          </a:uFill>
                          <a:latin typeface="Arial"/>
                          <a:ea typeface="DejaVu Sans"/>
                        </a:rPr>
                        <a:t>Peu adaptée</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C000"/>
                    </a:solidFill>
                  </a:tcPr>
                </a:tc>
                <a:extLst>
                  <a:ext uri="{0D108BD9-81ED-4DB2-BD59-A6C34878D82A}">
                    <a16:rowId xmlns:a16="http://schemas.microsoft.com/office/drawing/2014/main" val="10002"/>
                  </a:ext>
                </a:extLst>
              </a:tr>
              <a:tr h="610200">
                <a:tc>
                  <a:txBody>
                    <a:bodyPr/>
                    <a:lstStyle/>
                    <a:p>
                      <a:pPr>
                        <a:lnSpc>
                          <a:spcPct val="100000"/>
                        </a:lnSpc>
                      </a:pPr>
                      <a:r>
                        <a:rPr lang="fr-FR" sz="1800" b="1" strike="noStrike" spc="-1">
                          <a:solidFill>
                            <a:srgbClr val="000000"/>
                          </a:solidFill>
                          <a:uFill>
                            <a:solidFill>
                              <a:srgbClr val="FFFFFF"/>
                            </a:solidFill>
                          </a:uFill>
                          <a:latin typeface="Arial"/>
                          <a:ea typeface="DejaVu Sans"/>
                        </a:rPr>
                        <a:t>Pas adaptée</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FF0000"/>
                    </a:solidFill>
                  </a:tcPr>
                </a:tc>
                <a:extLst>
                  <a:ext uri="{0D108BD9-81ED-4DB2-BD59-A6C34878D82A}">
                    <a16:rowId xmlns:a16="http://schemas.microsoft.com/office/drawing/2014/main" val="10003"/>
                  </a:ext>
                </a:extLst>
              </a:tr>
            </a:tbl>
          </a:graphicData>
        </a:graphic>
      </p:graphicFrame>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CustomShape 1"/>
          <p:cNvSpPr/>
          <p:nvPr/>
        </p:nvSpPr>
        <p:spPr>
          <a:xfrm>
            <a:off x="15099480" y="10844640"/>
            <a:ext cx="14676840" cy="1185120"/>
          </a:xfrm>
          <a:prstGeom prst="rect">
            <a:avLst/>
          </a:prstGeom>
          <a:noFill/>
          <a:ln w="6480">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2000" b="1" strike="noStrike" spc="-1">
                <a:solidFill>
                  <a:srgbClr val="000000"/>
                </a:solidFill>
                <a:uFill>
                  <a:solidFill>
                    <a:srgbClr val="FFFFFF"/>
                  </a:solidFill>
                </a:uFill>
                <a:latin typeface="Arial"/>
                <a:ea typeface="Calibri"/>
              </a:rPr>
              <a:t>Afin de maintenir pour les piétons et les deux-roues durant les travaux une liaison </a:t>
            </a:r>
            <a:r>
              <a:rPr lang="fr-FR" sz="2000" b="0" strike="noStrike" spc="-1">
                <a:solidFill>
                  <a:srgbClr val="000000"/>
                </a:solidFill>
                <a:uFill>
                  <a:solidFill>
                    <a:srgbClr val="FFFFFF"/>
                  </a:solidFill>
                </a:uFill>
                <a:latin typeface="Arial"/>
                <a:ea typeface="Calibri"/>
              </a:rPr>
              <a:t>entre la rive droite du Grau de la Galiote (centre-ville) et la rive gauche (plages), il est envisagé la mise en place d’une passerelle provisoire, accessible aux PMR, sur la partie en amont du franchissement, au niveau de l’emplacement de l’ancien pont du train des Pignes.</a:t>
            </a:r>
            <a:endParaRPr lang="fr-FR" sz="1800" b="0" strike="noStrike" spc="-1">
              <a:solidFill>
                <a:srgbClr val="000000"/>
              </a:solidFill>
              <a:uFill>
                <a:solidFill>
                  <a:srgbClr val="FFFFFF"/>
                </a:solidFill>
              </a:uFill>
              <a:latin typeface="Arial"/>
            </a:endParaRPr>
          </a:p>
        </p:txBody>
      </p:sp>
      <p:sp>
        <p:nvSpPr>
          <p:cNvPr id="374" name="CustomShape 2"/>
          <p:cNvSpPr/>
          <p:nvPr/>
        </p:nvSpPr>
        <p:spPr>
          <a:xfrm>
            <a:off x="516960" y="1028520"/>
            <a:ext cx="29447280" cy="1549800"/>
          </a:xfrm>
          <a:prstGeom prst="rect">
            <a:avLst/>
          </a:prstGeom>
          <a:solidFill>
            <a:srgbClr val="B4C7E7"/>
          </a:solidFill>
          <a:ln>
            <a:solidFill>
              <a:srgbClr val="B4C7E7"/>
            </a:solidFill>
          </a:ln>
        </p:spPr>
        <p:style>
          <a:lnRef idx="0">
            <a:scrgbClr r="0" g="0" b="0"/>
          </a:lnRef>
          <a:fillRef idx="0">
            <a:scrgbClr r="0" g="0" b="0"/>
          </a:fillRef>
          <a:effectRef idx="0">
            <a:scrgbClr r="0" g="0" b="0"/>
          </a:effectRef>
          <a:fontRef idx="minor"/>
        </p:style>
      </p:sp>
      <p:sp>
        <p:nvSpPr>
          <p:cNvPr id="375" name="CustomShape 3"/>
          <p:cNvSpPr/>
          <p:nvPr/>
        </p:nvSpPr>
        <p:spPr>
          <a:xfrm>
            <a:off x="336600" y="20880"/>
            <a:ext cx="8694360" cy="696240"/>
          </a:xfrm>
          <a:prstGeom prst="rect">
            <a:avLst/>
          </a:prstGeom>
          <a:noFill/>
          <a:ln>
            <a:noFill/>
          </a:ln>
        </p:spPr>
        <p:style>
          <a:lnRef idx="0">
            <a:scrgbClr r="0" g="0" b="0"/>
          </a:lnRef>
          <a:fillRef idx="0">
            <a:scrgbClr r="0" g="0" b="0"/>
          </a:fillRef>
          <a:effectRef idx="0">
            <a:scrgbClr r="0" g="0" b="0"/>
          </a:effectRef>
          <a:fontRef idx="minor"/>
        </p:style>
      </p:sp>
      <p:sp>
        <p:nvSpPr>
          <p:cNvPr id="376" name="CustomShape 4"/>
          <p:cNvSpPr/>
          <p:nvPr/>
        </p:nvSpPr>
        <p:spPr>
          <a:xfrm>
            <a:off x="542160" y="3375720"/>
            <a:ext cx="29541600" cy="1623600"/>
          </a:xfrm>
          <a:prstGeom prst="rect">
            <a:avLst/>
          </a:prstGeom>
          <a:solidFill>
            <a:srgbClr val="8FAADC"/>
          </a:solidFill>
          <a:ln w="76320">
            <a:solidFill>
              <a:srgbClr val="8FAADC"/>
            </a:solidFill>
            <a:miter/>
          </a:ln>
        </p:spPr>
        <p:style>
          <a:lnRef idx="0">
            <a:scrgbClr r="0" g="0" b="0"/>
          </a:lnRef>
          <a:fillRef idx="0">
            <a:scrgbClr r="0" g="0" b="0"/>
          </a:fillRef>
          <a:effectRef idx="0">
            <a:scrgbClr r="0" g="0" b="0"/>
          </a:effectRef>
          <a:fontRef idx="minor"/>
        </p:style>
        <p:txBody>
          <a:bodyPr lIns="288000" tIns="45000" rIns="288000" bIns="45000" anchor="ctr"/>
          <a:lstStyle/>
          <a:p>
            <a:pPr>
              <a:lnSpc>
                <a:spcPct val="100000"/>
              </a:lnSpc>
            </a:pPr>
            <a:r>
              <a:rPr lang="fr-FR" sz="4400" b="1" strike="noStrike" spc="-1">
                <a:solidFill>
                  <a:srgbClr val="000000"/>
                </a:solidFill>
                <a:uFill>
                  <a:solidFill>
                    <a:srgbClr val="FFFFFF"/>
                  </a:solidFill>
                </a:uFill>
                <a:latin typeface="Calibri"/>
                <a:ea typeface="DejaVu Sans"/>
              </a:rPr>
              <a:t> </a:t>
            </a:r>
            <a:r>
              <a:rPr lang="fr-FR" sz="4800" b="1" strike="noStrike" spc="-1">
                <a:solidFill>
                  <a:srgbClr val="000000"/>
                </a:solidFill>
                <a:uFill>
                  <a:solidFill>
                    <a:srgbClr val="FFFFFF"/>
                  </a:solidFill>
                </a:uFill>
                <a:latin typeface="Calibri"/>
                <a:ea typeface="DejaVu Sans"/>
              </a:rPr>
              <a:t>MAINTIEN DE LA CIRCULATION ROUTI</a:t>
            </a:r>
            <a:r>
              <a:rPr lang="fr-FR" sz="4800" b="1" strike="noStrike" spc="-1">
                <a:solidFill>
                  <a:srgbClr val="000000"/>
                </a:solidFill>
                <a:uFill>
                  <a:solidFill>
                    <a:srgbClr val="FFFFFF"/>
                  </a:solidFill>
                </a:uFill>
                <a:latin typeface="Calibri"/>
                <a:ea typeface="Calibri"/>
              </a:rPr>
              <a:t>È</a:t>
            </a:r>
            <a:r>
              <a:rPr lang="fr-FR" sz="4800" b="1" strike="noStrike" spc="-1">
                <a:solidFill>
                  <a:srgbClr val="000000"/>
                </a:solidFill>
                <a:uFill>
                  <a:solidFill>
                    <a:srgbClr val="FFFFFF"/>
                  </a:solidFill>
                </a:uFill>
                <a:latin typeface="Calibri"/>
                <a:ea typeface="DejaVu Sans"/>
              </a:rPr>
              <a:t>RE ET DE L’ACCESSIBILIT</a:t>
            </a:r>
            <a:r>
              <a:rPr lang="fr-FR" sz="4800" b="1" strike="noStrike" spc="-1">
                <a:solidFill>
                  <a:srgbClr val="000000"/>
                </a:solidFill>
                <a:uFill>
                  <a:solidFill>
                    <a:srgbClr val="FFFFFF"/>
                  </a:solidFill>
                </a:uFill>
                <a:latin typeface="Calibri"/>
                <a:ea typeface="Calibri"/>
              </a:rPr>
              <a:t>É</a:t>
            </a:r>
            <a:r>
              <a:rPr lang="fr-FR" sz="4800" b="1" strike="noStrike" spc="-1">
                <a:solidFill>
                  <a:srgbClr val="000000"/>
                </a:solidFill>
                <a:uFill>
                  <a:solidFill>
                    <a:srgbClr val="FFFFFF"/>
                  </a:solidFill>
                </a:uFill>
                <a:latin typeface="Calibri"/>
                <a:ea typeface="DejaVu Sans"/>
              </a:rPr>
              <a:t> MODES DOUX</a:t>
            </a:r>
            <a:endParaRPr lang="fr-FR" sz="1800" b="0" strike="noStrike" spc="-1">
              <a:solidFill>
                <a:srgbClr val="000000"/>
              </a:solidFill>
              <a:uFill>
                <a:solidFill>
                  <a:srgbClr val="FFFFFF"/>
                </a:solidFill>
              </a:uFill>
              <a:latin typeface="Arial"/>
            </a:endParaRPr>
          </a:p>
        </p:txBody>
      </p:sp>
      <p:sp>
        <p:nvSpPr>
          <p:cNvPr id="377" name="CustomShape 5"/>
          <p:cNvSpPr/>
          <p:nvPr/>
        </p:nvSpPr>
        <p:spPr>
          <a:xfrm rot="5400000">
            <a:off x="-597960" y="4449600"/>
            <a:ext cx="31768560" cy="29599560"/>
          </a:xfrm>
          <a:prstGeom prst="corner">
            <a:avLst>
              <a:gd name="adj1" fmla="val 48284"/>
              <a:gd name="adj2" fmla="val 87417"/>
            </a:avLst>
          </a:prstGeom>
          <a:noFill/>
          <a:ln w="76320">
            <a:solidFill>
              <a:srgbClr val="8FAADC"/>
            </a:solidFill>
            <a:miter/>
          </a:ln>
        </p:spPr>
        <p:style>
          <a:lnRef idx="0">
            <a:scrgbClr r="0" g="0" b="0"/>
          </a:lnRef>
          <a:fillRef idx="0">
            <a:scrgbClr r="0" g="0" b="0"/>
          </a:fillRef>
          <a:effectRef idx="0">
            <a:scrgbClr r="0" g="0" b="0"/>
          </a:effectRef>
          <a:fontRef idx="minor"/>
        </p:style>
      </p:sp>
      <p:sp>
        <p:nvSpPr>
          <p:cNvPr id="378" name="CustomShape 6"/>
          <p:cNvSpPr/>
          <p:nvPr/>
        </p:nvSpPr>
        <p:spPr>
          <a:xfrm>
            <a:off x="563760" y="5331960"/>
            <a:ext cx="7115760" cy="1522440"/>
          </a:xfrm>
          <a:prstGeom prst="rect">
            <a:avLst/>
          </a:prstGeom>
          <a:solidFill>
            <a:srgbClr val="8FAADC"/>
          </a:solidFill>
          <a:ln w="76320">
            <a:noFill/>
          </a:ln>
        </p:spPr>
        <p:style>
          <a:lnRef idx="0">
            <a:scrgbClr r="0" g="0" b="0"/>
          </a:lnRef>
          <a:fillRef idx="0">
            <a:scrgbClr r="0" g="0" b="0"/>
          </a:fillRef>
          <a:effectRef idx="0">
            <a:scrgbClr r="0" g="0" b="0"/>
          </a:effectRef>
          <a:fontRef idx="minor"/>
        </p:style>
        <p:txBody>
          <a:bodyPr lIns="288000" tIns="45000" rIns="288000" bIns="45000" anchor="ctr"/>
          <a:lstStyle/>
          <a:p>
            <a:pPr>
              <a:lnSpc>
                <a:spcPct val="100000"/>
              </a:lnSpc>
            </a:pPr>
            <a:r>
              <a:rPr lang="fr-FR" sz="3200" b="1" strike="noStrike" spc="-1">
                <a:solidFill>
                  <a:srgbClr val="000000"/>
                </a:solidFill>
                <a:uFill>
                  <a:solidFill>
                    <a:srgbClr val="FFFFFF"/>
                  </a:solidFill>
                </a:uFill>
                <a:latin typeface="Calibri"/>
                <a:ea typeface="DejaVu Sans"/>
              </a:rPr>
              <a:t>→ </a:t>
            </a:r>
            <a:r>
              <a:rPr lang="fr-FR" sz="3000" b="1" strike="noStrike" spc="-1">
                <a:solidFill>
                  <a:srgbClr val="000000"/>
                </a:solidFill>
                <a:uFill>
                  <a:solidFill>
                    <a:srgbClr val="FFFFFF"/>
                  </a:solidFill>
                </a:uFill>
                <a:latin typeface="Arial"/>
                <a:ea typeface="DejaVu Sans"/>
              </a:rPr>
              <a:t>Un ouvrage provisoire impossible à mettre en œuvre</a:t>
            </a:r>
            <a:endParaRPr lang="fr-FR" sz="1800" b="0" strike="noStrike" spc="-1">
              <a:solidFill>
                <a:srgbClr val="000000"/>
              </a:solidFill>
              <a:uFill>
                <a:solidFill>
                  <a:srgbClr val="FFFFFF"/>
                </a:solidFill>
              </a:uFill>
              <a:latin typeface="Arial"/>
            </a:endParaRPr>
          </a:p>
        </p:txBody>
      </p:sp>
      <p:sp>
        <p:nvSpPr>
          <p:cNvPr id="379" name="CustomShape 7"/>
          <p:cNvSpPr/>
          <p:nvPr/>
        </p:nvSpPr>
        <p:spPr>
          <a:xfrm>
            <a:off x="15078960" y="9355680"/>
            <a:ext cx="8686440" cy="1197360"/>
          </a:xfrm>
          <a:prstGeom prst="rect">
            <a:avLst/>
          </a:prstGeom>
          <a:solidFill>
            <a:srgbClr val="8FAADC"/>
          </a:solidFill>
          <a:ln w="76320">
            <a:noFill/>
          </a:ln>
        </p:spPr>
        <p:style>
          <a:lnRef idx="0">
            <a:scrgbClr r="0" g="0" b="0"/>
          </a:lnRef>
          <a:fillRef idx="0">
            <a:scrgbClr r="0" g="0" b="0"/>
          </a:fillRef>
          <a:effectRef idx="0">
            <a:scrgbClr r="0" g="0" b="0"/>
          </a:effectRef>
          <a:fontRef idx="minor"/>
        </p:style>
        <p:txBody>
          <a:bodyPr lIns="288000" tIns="45000" rIns="288000" bIns="45000" anchor="ctr"/>
          <a:lstStyle/>
          <a:p>
            <a:pPr>
              <a:lnSpc>
                <a:spcPct val="100000"/>
              </a:lnSpc>
            </a:pPr>
            <a:r>
              <a:rPr lang="fr-FR" sz="3200" b="1" strike="noStrike" spc="-1">
                <a:solidFill>
                  <a:srgbClr val="000000"/>
                </a:solidFill>
                <a:uFill>
                  <a:solidFill>
                    <a:srgbClr val="FFFFFF"/>
                  </a:solidFill>
                </a:uFill>
                <a:latin typeface="Calibri"/>
                <a:ea typeface="DejaVu Sans"/>
              </a:rPr>
              <a:t>→ </a:t>
            </a:r>
            <a:r>
              <a:rPr lang="fr-FR" sz="3200" b="1" strike="noStrike" spc="-1">
                <a:solidFill>
                  <a:srgbClr val="000000"/>
                </a:solidFill>
                <a:uFill>
                  <a:solidFill>
                    <a:srgbClr val="FFFFFF"/>
                  </a:solidFill>
                </a:uFill>
                <a:latin typeface="Arial"/>
                <a:ea typeface="DejaVu Sans"/>
              </a:rPr>
              <a:t>Permettre l’accessibilité aux modes doux</a:t>
            </a:r>
            <a:endParaRPr lang="fr-FR" sz="1800" b="0" strike="noStrike" spc="-1">
              <a:solidFill>
                <a:srgbClr val="000000"/>
              </a:solidFill>
              <a:uFill>
                <a:solidFill>
                  <a:srgbClr val="FFFFFF"/>
                </a:solidFill>
              </a:uFill>
              <a:latin typeface="Arial"/>
            </a:endParaRPr>
          </a:p>
        </p:txBody>
      </p:sp>
      <p:sp>
        <p:nvSpPr>
          <p:cNvPr id="380" name="CustomShape 8"/>
          <p:cNvSpPr/>
          <p:nvPr/>
        </p:nvSpPr>
        <p:spPr>
          <a:xfrm>
            <a:off x="14985000" y="16961400"/>
            <a:ext cx="14820840" cy="33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000" b="0" strike="noStrike" spc="-1">
                <a:solidFill>
                  <a:srgbClr val="000000"/>
                </a:solidFill>
                <a:uFill>
                  <a:solidFill>
                    <a:srgbClr val="FFFFFF"/>
                  </a:solidFill>
                </a:uFill>
                <a:latin typeface="Arial"/>
                <a:ea typeface="DejaVu Sans"/>
              </a:rPr>
              <a:t>Deux types de passerelles sont envisageables : </a:t>
            </a:r>
            <a:r>
              <a:rPr lang="fr-FR" sz="2000" b="1" strike="noStrike" spc="-1">
                <a:solidFill>
                  <a:srgbClr val="000000"/>
                </a:solidFill>
                <a:uFill>
                  <a:solidFill>
                    <a:srgbClr val="FFFFFF"/>
                  </a:solidFill>
                </a:uFill>
                <a:latin typeface="Arial"/>
                <a:ea typeface="DejaVu Sans"/>
              </a:rPr>
              <a:t>passerelle modulable livrée prête à l’emploi </a:t>
            </a:r>
            <a:r>
              <a:rPr lang="fr-FR" sz="2000" b="0" strike="noStrike" spc="-1">
                <a:solidFill>
                  <a:srgbClr val="000000"/>
                </a:solidFill>
                <a:uFill>
                  <a:solidFill>
                    <a:srgbClr val="FFFFFF"/>
                  </a:solidFill>
                </a:uFill>
                <a:latin typeface="Arial"/>
                <a:ea typeface="DejaVu Sans"/>
              </a:rPr>
              <a:t>et</a:t>
            </a:r>
            <a:r>
              <a:rPr lang="fr-FR" sz="2000" b="1" strike="noStrike" spc="-1">
                <a:solidFill>
                  <a:srgbClr val="000000"/>
                </a:solidFill>
                <a:uFill>
                  <a:solidFill>
                    <a:srgbClr val="FFFFFF"/>
                  </a:solidFill>
                </a:uFill>
                <a:latin typeface="Arial"/>
                <a:ea typeface="DejaVu Sans"/>
              </a:rPr>
              <a:t> passerelle flottante ou nautique</a:t>
            </a:r>
            <a:r>
              <a:rPr lang="fr-FR" sz="2000" b="0" strike="noStrike" spc="-1">
                <a:solidFill>
                  <a:srgbClr val="000000"/>
                </a:solidFill>
                <a:uFill>
                  <a:solidFill>
                    <a:srgbClr val="FFFFFF"/>
                  </a:solidFill>
                </a:uFill>
                <a:latin typeface="Arial"/>
                <a:ea typeface="DejaVu Sans"/>
              </a:rPr>
              <a:t>.</a:t>
            </a:r>
            <a:endParaRPr lang="fr-FR" sz="1800" b="0" strike="noStrike" spc="-1">
              <a:solidFill>
                <a:srgbClr val="000000"/>
              </a:solidFill>
              <a:uFill>
                <a:solidFill>
                  <a:srgbClr val="FFFFFF"/>
                </a:solidFill>
              </a:uFill>
              <a:latin typeface="Arial"/>
            </a:endParaRPr>
          </a:p>
        </p:txBody>
      </p:sp>
      <p:pic>
        <p:nvPicPr>
          <p:cNvPr id="381" name="Picture 6"/>
          <p:cNvPicPr/>
          <p:nvPr/>
        </p:nvPicPr>
        <p:blipFill>
          <a:blip r:embed="rId2"/>
          <a:stretch/>
        </p:blipFill>
        <p:spPr>
          <a:xfrm>
            <a:off x="24013080" y="9272160"/>
            <a:ext cx="1296000" cy="1216080"/>
          </a:xfrm>
          <a:prstGeom prst="rect">
            <a:avLst/>
          </a:prstGeom>
          <a:ln>
            <a:noFill/>
          </a:ln>
        </p:spPr>
      </p:pic>
      <p:pic>
        <p:nvPicPr>
          <p:cNvPr id="382" name="Picture 8"/>
          <p:cNvPicPr/>
          <p:nvPr/>
        </p:nvPicPr>
        <p:blipFill>
          <a:blip r:embed="rId3"/>
          <a:stretch/>
        </p:blipFill>
        <p:spPr>
          <a:xfrm>
            <a:off x="25439040" y="9305280"/>
            <a:ext cx="1275120" cy="1196280"/>
          </a:xfrm>
          <a:prstGeom prst="rect">
            <a:avLst/>
          </a:prstGeom>
          <a:ln>
            <a:noFill/>
          </a:ln>
        </p:spPr>
      </p:pic>
      <p:pic>
        <p:nvPicPr>
          <p:cNvPr id="383" name="Picture 10"/>
          <p:cNvPicPr/>
          <p:nvPr/>
        </p:nvPicPr>
        <p:blipFill>
          <a:blip r:embed="rId4"/>
          <a:stretch/>
        </p:blipFill>
        <p:spPr>
          <a:xfrm>
            <a:off x="27979920" y="9293760"/>
            <a:ext cx="1530360" cy="1189800"/>
          </a:xfrm>
          <a:prstGeom prst="rect">
            <a:avLst/>
          </a:prstGeom>
          <a:ln>
            <a:noFill/>
          </a:ln>
        </p:spPr>
      </p:pic>
      <p:pic>
        <p:nvPicPr>
          <p:cNvPr id="384" name="Picture 14"/>
          <p:cNvPicPr/>
          <p:nvPr/>
        </p:nvPicPr>
        <p:blipFill>
          <a:blip r:embed="rId5"/>
          <a:stretch/>
        </p:blipFill>
        <p:spPr>
          <a:xfrm>
            <a:off x="26664120" y="9285120"/>
            <a:ext cx="1277280" cy="1198440"/>
          </a:xfrm>
          <a:prstGeom prst="rect">
            <a:avLst/>
          </a:prstGeom>
          <a:ln>
            <a:noFill/>
          </a:ln>
        </p:spPr>
      </p:pic>
      <p:sp>
        <p:nvSpPr>
          <p:cNvPr id="385" name="CustomShape 9"/>
          <p:cNvSpPr/>
          <p:nvPr/>
        </p:nvSpPr>
        <p:spPr>
          <a:xfrm>
            <a:off x="606960" y="6899400"/>
            <a:ext cx="13795560" cy="925920"/>
          </a:xfrm>
          <a:prstGeom prst="rect">
            <a:avLst/>
          </a:prstGeom>
          <a:noFill/>
          <a:ln w="6480">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2000" b="0" strike="noStrike" spc="-1">
                <a:solidFill>
                  <a:srgbClr val="000000"/>
                </a:solidFill>
                <a:uFill>
                  <a:solidFill>
                    <a:srgbClr val="FFFFFF"/>
                  </a:solidFill>
                </a:uFill>
                <a:latin typeface="Arial"/>
                <a:ea typeface="Calibri"/>
              </a:rPr>
              <a:t>La pertinence de la création d’un pont provisoire pour assurer la continuité du trafic routier durant la phase des travaux a été étudiée,</a:t>
            </a:r>
            <a:r>
              <a:rPr lang="fr-FR" sz="2000" b="1" strike="noStrike" spc="-1">
                <a:solidFill>
                  <a:srgbClr val="000000"/>
                </a:solidFill>
                <a:uFill>
                  <a:solidFill>
                    <a:srgbClr val="FFFFFF"/>
                  </a:solidFill>
                </a:uFill>
                <a:latin typeface="Arial"/>
                <a:ea typeface="Calibri"/>
              </a:rPr>
              <a:t> mais elle se heurte à plusieurs contraintes identifiées comme suit</a:t>
            </a:r>
            <a:r>
              <a:rPr lang="fr-FR" sz="2000" b="0" strike="noStrike" spc="-1">
                <a:solidFill>
                  <a:srgbClr val="000000"/>
                </a:solidFill>
                <a:uFill>
                  <a:solidFill>
                    <a:srgbClr val="FFFFFF"/>
                  </a:solidFill>
                </a:uFill>
                <a:latin typeface="Arial"/>
                <a:ea typeface="Calibri"/>
              </a:rPr>
              <a:t> :</a:t>
            </a:r>
            <a:endParaRPr lang="fr-FR" sz="1800" b="0" strike="noStrike" spc="-1">
              <a:solidFill>
                <a:srgbClr val="000000"/>
              </a:solidFill>
              <a:uFill>
                <a:solidFill>
                  <a:srgbClr val="FFFFFF"/>
                </a:solidFill>
              </a:uFill>
              <a:latin typeface="Arial"/>
            </a:endParaRPr>
          </a:p>
        </p:txBody>
      </p:sp>
      <p:sp>
        <p:nvSpPr>
          <p:cNvPr id="386" name="CustomShape 10"/>
          <p:cNvSpPr/>
          <p:nvPr/>
        </p:nvSpPr>
        <p:spPr>
          <a:xfrm>
            <a:off x="558000" y="7806600"/>
            <a:ext cx="13653000" cy="2831040"/>
          </a:xfrm>
          <a:prstGeom prst="rect">
            <a:avLst/>
          </a:prstGeom>
          <a:noFill/>
          <a:ln w="6480">
            <a:noFill/>
          </a:ln>
        </p:spPr>
        <p:style>
          <a:lnRef idx="0">
            <a:scrgbClr r="0" g="0" b="0"/>
          </a:lnRef>
          <a:fillRef idx="0">
            <a:scrgbClr r="0" g="0" b="0"/>
          </a:fillRef>
          <a:effectRef idx="0">
            <a:scrgbClr r="0" g="0" b="0"/>
          </a:effectRef>
          <a:fontRef idx="minor"/>
        </p:style>
        <p:txBody>
          <a:bodyPr lIns="90000" tIns="45000" rIns="90000" bIns="45000"/>
          <a:lstStyle/>
          <a:p>
            <a:pPr marL="285840" indent="-281880" algn="just">
              <a:lnSpc>
                <a:spcPct val="100000"/>
              </a:lnSpc>
              <a:buClr>
                <a:srgbClr val="FF0000"/>
              </a:buClr>
              <a:buFont typeface="Wingdings" charset="2"/>
              <a:buChar char=""/>
            </a:pPr>
            <a:r>
              <a:rPr lang="fr-FR" sz="2000" b="1" strike="noStrike" spc="-1">
                <a:solidFill>
                  <a:srgbClr val="FF0000"/>
                </a:solidFill>
                <a:uFill>
                  <a:solidFill>
                    <a:srgbClr val="FFFFFF"/>
                  </a:solidFill>
                </a:uFill>
                <a:latin typeface="Arial"/>
                <a:ea typeface="Calibri"/>
              </a:rPr>
              <a:t>Construction d’un ouvrage provisoire en amont parallèle au pont existant</a:t>
            </a:r>
            <a:endParaRPr lang="fr-FR" sz="1800" b="0" strike="noStrike" spc="-1">
              <a:solidFill>
                <a:srgbClr val="000000"/>
              </a:solidFill>
              <a:uFill>
                <a:solidFill>
                  <a:srgbClr val="FFFFFF"/>
                </a:solidFill>
              </a:uFill>
              <a:latin typeface="Arial"/>
            </a:endParaRPr>
          </a:p>
          <a:p>
            <a:pPr marL="743040" lvl="1" indent="-281880" algn="just">
              <a:lnSpc>
                <a:spcPct val="100000"/>
              </a:lnSpc>
              <a:buClr>
                <a:srgbClr val="000000"/>
              </a:buClr>
              <a:buFont typeface="Arial"/>
              <a:buChar char="•"/>
            </a:pPr>
            <a:r>
              <a:rPr lang="fr-FR" sz="2000" b="0" strike="noStrike" spc="-1">
                <a:solidFill>
                  <a:srgbClr val="000000"/>
                </a:solidFill>
                <a:uFill>
                  <a:solidFill>
                    <a:srgbClr val="FFFFFF"/>
                  </a:solidFill>
                </a:uFill>
                <a:latin typeface="Arial"/>
                <a:ea typeface="Calibri"/>
              </a:rPr>
              <a:t>Impact foncier important sur la terrasse de l’hôtel</a:t>
            </a:r>
            <a:endParaRPr lang="fr-FR" sz="1800" b="0" strike="noStrike" spc="-1">
              <a:solidFill>
                <a:srgbClr val="000000"/>
              </a:solidFill>
              <a:uFill>
                <a:solidFill>
                  <a:srgbClr val="FFFFFF"/>
                </a:solidFill>
              </a:uFill>
              <a:latin typeface="Arial"/>
            </a:endParaRPr>
          </a:p>
          <a:p>
            <a:pPr marL="743040" lvl="1" indent="-281880" algn="just">
              <a:lnSpc>
                <a:spcPct val="100000"/>
              </a:lnSpc>
              <a:buClr>
                <a:srgbClr val="000000"/>
              </a:buClr>
              <a:buFont typeface="Arial"/>
              <a:buChar char="•"/>
            </a:pPr>
            <a:r>
              <a:rPr lang="fr-FR" sz="2000" b="0" strike="noStrike" spc="-1">
                <a:solidFill>
                  <a:srgbClr val="000000"/>
                </a:solidFill>
                <a:uFill>
                  <a:solidFill>
                    <a:srgbClr val="FFFFFF"/>
                  </a:solidFill>
                </a:uFill>
                <a:latin typeface="Arial"/>
                <a:ea typeface="Calibri"/>
              </a:rPr>
              <a:t>Coût important de l’ouvrage provisoire et mesures environnementales à mettre en œuvre</a:t>
            </a:r>
            <a:endParaRPr lang="fr-FR" sz="1800" b="0" strike="noStrike" spc="-1">
              <a:solidFill>
                <a:srgbClr val="000000"/>
              </a:solidFill>
              <a:uFill>
                <a:solidFill>
                  <a:srgbClr val="FFFFFF"/>
                </a:solidFill>
              </a:uFill>
              <a:latin typeface="Arial"/>
            </a:endParaRPr>
          </a:p>
          <a:p>
            <a:pPr marL="743040" lvl="1" indent="-281880" algn="just">
              <a:lnSpc>
                <a:spcPct val="100000"/>
              </a:lnSpc>
              <a:buClr>
                <a:srgbClr val="000000"/>
              </a:buClr>
              <a:buFont typeface="Arial"/>
              <a:buChar char="•"/>
            </a:pPr>
            <a:r>
              <a:rPr lang="fr-FR" sz="2000" b="0" strike="noStrike" spc="-1">
                <a:solidFill>
                  <a:srgbClr val="000000"/>
                </a:solidFill>
                <a:uFill>
                  <a:solidFill>
                    <a:srgbClr val="FFFFFF"/>
                  </a:solidFill>
                </a:uFill>
                <a:latin typeface="Arial"/>
                <a:ea typeface="Calibri"/>
              </a:rPr>
              <a:t>Appuis du pont provisoire constituant des obstacles en phase travaux pour l’écoulement des eaux et pour la réalisation d’une plateforme de travail nécessaire aux opérations de grutage</a:t>
            </a:r>
            <a:endParaRPr lang="fr-FR" sz="1800" b="0" strike="noStrike" spc="-1">
              <a:solidFill>
                <a:srgbClr val="000000"/>
              </a:solidFill>
              <a:uFill>
                <a:solidFill>
                  <a:srgbClr val="FFFFFF"/>
                </a:solidFill>
              </a:uFill>
              <a:latin typeface="Arial"/>
            </a:endParaRPr>
          </a:p>
        </p:txBody>
      </p:sp>
      <p:pic>
        <p:nvPicPr>
          <p:cNvPr id="387" name="Image 27"/>
          <p:cNvPicPr/>
          <p:nvPr/>
        </p:nvPicPr>
        <p:blipFill>
          <a:blip r:embed="rId6"/>
          <a:stretch/>
        </p:blipFill>
        <p:spPr>
          <a:xfrm>
            <a:off x="713160" y="9636840"/>
            <a:ext cx="9511200" cy="4836600"/>
          </a:xfrm>
          <a:prstGeom prst="rect">
            <a:avLst/>
          </a:prstGeom>
          <a:ln>
            <a:noFill/>
          </a:ln>
        </p:spPr>
      </p:pic>
      <p:sp>
        <p:nvSpPr>
          <p:cNvPr id="388" name="CustomShape 11"/>
          <p:cNvSpPr/>
          <p:nvPr/>
        </p:nvSpPr>
        <p:spPr>
          <a:xfrm>
            <a:off x="3431520" y="11793240"/>
            <a:ext cx="986760" cy="1066320"/>
          </a:xfrm>
          <a:prstGeom prst="ellipse">
            <a:avLst/>
          </a:prstGeom>
          <a:noFill/>
          <a:ln w="38160" cap="rnd">
            <a:solidFill>
              <a:srgbClr val="43729D"/>
            </a:solidFill>
            <a:custDash>
              <a:ds d="300000" sp="100000"/>
            </a:custDash>
            <a:miter/>
          </a:ln>
        </p:spPr>
        <p:style>
          <a:lnRef idx="0">
            <a:scrgbClr r="0" g="0" b="0"/>
          </a:lnRef>
          <a:fillRef idx="0">
            <a:scrgbClr r="0" g="0" b="0"/>
          </a:fillRef>
          <a:effectRef idx="0">
            <a:scrgbClr r="0" g="0" b="0"/>
          </a:effectRef>
          <a:fontRef idx="minor"/>
        </p:style>
      </p:sp>
      <p:sp>
        <p:nvSpPr>
          <p:cNvPr id="389" name="CustomShape 12"/>
          <p:cNvSpPr/>
          <p:nvPr/>
        </p:nvSpPr>
        <p:spPr>
          <a:xfrm flipH="1" flipV="1">
            <a:off x="4417920" y="12690360"/>
            <a:ext cx="2421000" cy="510480"/>
          </a:xfrm>
          <a:custGeom>
            <a:avLst/>
            <a:gdLst/>
            <a:ahLst/>
            <a:cxnLst/>
            <a:rect l="l" t="t" r="r" b="b"/>
            <a:pathLst>
              <a:path w="21600" h="21600">
                <a:moveTo>
                  <a:pt x="0" y="0"/>
                </a:moveTo>
                <a:lnTo>
                  <a:pt x="21600" y="21600"/>
                </a:lnTo>
              </a:path>
            </a:pathLst>
          </a:custGeom>
          <a:noFill/>
          <a:ln w="38160">
            <a:solidFill>
              <a:srgbClr val="2E75B6"/>
            </a:solidFill>
            <a:miter/>
            <a:tailEnd type="triangle" w="med" len="med"/>
          </a:ln>
        </p:spPr>
        <p:style>
          <a:lnRef idx="0">
            <a:scrgbClr r="0" g="0" b="0"/>
          </a:lnRef>
          <a:fillRef idx="0">
            <a:scrgbClr r="0" g="0" b="0"/>
          </a:fillRef>
          <a:effectRef idx="0">
            <a:scrgbClr r="0" g="0" b="0"/>
          </a:effectRef>
          <a:fontRef idx="minor"/>
        </p:style>
      </p:sp>
      <p:sp>
        <p:nvSpPr>
          <p:cNvPr id="390" name="CustomShape 13"/>
          <p:cNvSpPr/>
          <p:nvPr/>
        </p:nvSpPr>
        <p:spPr>
          <a:xfrm>
            <a:off x="6841800" y="12804120"/>
            <a:ext cx="2602080" cy="909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1800" b="0" strike="noStrike" spc="-1">
                <a:solidFill>
                  <a:srgbClr val="FFFFFF"/>
                </a:solidFill>
                <a:uFill>
                  <a:solidFill>
                    <a:srgbClr val="FFFFFF"/>
                  </a:solidFill>
                </a:uFill>
                <a:latin typeface="Calibri"/>
                <a:ea typeface="DejaVu Sans"/>
              </a:rPr>
              <a:t>Problématique du pont provisoire parallèle au pont existant</a:t>
            </a:r>
            <a:endParaRPr lang="fr-FR" sz="1800" b="0" strike="noStrike" spc="-1">
              <a:solidFill>
                <a:srgbClr val="000000"/>
              </a:solidFill>
              <a:uFill>
                <a:solidFill>
                  <a:srgbClr val="FFFFFF"/>
                </a:solidFill>
              </a:uFill>
              <a:latin typeface="Arial"/>
            </a:endParaRPr>
          </a:p>
        </p:txBody>
      </p:sp>
      <p:sp>
        <p:nvSpPr>
          <p:cNvPr id="391" name="CustomShape 14"/>
          <p:cNvSpPr/>
          <p:nvPr/>
        </p:nvSpPr>
        <p:spPr>
          <a:xfrm>
            <a:off x="558360" y="15223680"/>
            <a:ext cx="7407360" cy="4355640"/>
          </a:xfrm>
          <a:prstGeom prst="rect">
            <a:avLst/>
          </a:prstGeom>
          <a:noFill/>
          <a:ln w="6480">
            <a:noFill/>
          </a:ln>
        </p:spPr>
        <p:style>
          <a:lnRef idx="0">
            <a:scrgbClr r="0" g="0" b="0"/>
          </a:lnRef>
          <a:fillRef idx="0">
            <a:scrgbClr r="0" g="0" b="0"/>
          </a:fillRef>
          <a:effectRef idx="0">
            <a:scrgbClr r="0" g="0" b="0"/>
          </a:effectRef>
          <a:fontRef idx="minor"/>
        </p:style>
        <p:txBody>
          <a:bodyPr lIns="90000" tIns="45000" rIns="90000" bIns="45000"/>
          <a:lstStyle/>
          <a:p>
            <a:pPr marL="343080" indent="-342000" algn="just">
              <a:lnSpc>
                <a:spcPct val="100000"/>
              </a:lnSpc>
              <a:buClr>
                <a:srgbClr val="FF0000"/>
              </a:buClr>
              <a:buFont typeface="Wingdings" charset="2"/>
              <a:buChar char=""/>
            </a:pPr>
            <a:r>
              <a:rPr lang="fr-FR" sz="2000" b="1" strike="noStrike" spc="-1">
                <a:solidFill>
                  <a:srgbClr val="FF0000"/>
                </a:solidFill>
                <a:uFill>
                  <a:solidFill>
                    <a:srgbClr val="FFFFFF"/>
                  </a:solidFill>
                </a:uFill>
                <a:latin typeface="Arial"/>
                <a:ea typeface="Calibri"/>
              </a:rPr>
              <a:t>Construction d’un ouvrage provisoire sur l’ancien tracé du train des Pignes</a:t>
            </a:r>
            <a:endParaRPr lang="fr-FR" sz="1800" b="0" strike="noStrike" spc="-1">
              <a:solidFill>
                <a:srgbClr val="000000"/>
              </a:solidFill>
              <a:uFill>
                <a:solidFill>
                  <a:srgbClr val="FFFFFF"/>
                </a:solidFill>
              </a:uFill>
              <a:latin typeface="Arial"/>
            </a:endParaRPr>
          </a:p>
          <a:p>
            <a:pPr marL="216000" indent="-213120" algn="just">
              <a:lnSpc>
                <a:spcPct val="100000"/>
              </a:lnSpc>
              <a:buClr>
                <a:srgbClr val="000000"/>
              </a:buClr>
              <a:buSzPct val="45000"/>
              <a:buFont typeface="Wingdings" charset="2"/>
              <a:buChar char=""/>
            </a:pPr>
            <a:r>
              <a:rPr lang="fr-FR" sz="2000" b="0" strike="noStrike" spc="-1">
                <a:solidFill>
                  <a:srgbClr val="000000"/>
                </a:solidFill>
                <a:uFill>
                  <a:solidFill>
                    <a:srgbClr val="FFFFFF"/>
                  </a:solidFill>
                </a:uFill>
                <a:latin typeface="Arial"/>
                <a:ea typeface="Calibri"/>
              </a:rPr>
              <a:t>Impact foncier très important sur le parking et les accès de l’hôtel</a:t>
            </a:r>
            <a:endParaRPr lang="fr-FR" sz="1800" b="0" strike="noStrike" spc="-1">
              <a:solidFill>
                <a:srgbClr val="000000"/>
              </a:solidFill>
              <a:uFill>
                <a:solidFill>
                  <a:srgbClr val="FFFFFF"/>
                </a:solidFill>
              </a:uFill>
              <a:latin typeface="Arial"/>
            </a:endParaRPr>
          </a:p>
          <a:p>
            <a:pPr marL="216000" indent="-213120" algn="just">
              <a:lnSpc>
                <a:spcPct val="100000"/>
              </a:lnSpc>
              <a:buClr>
                <a:srgbClr val="000000"/>
              </a:buClr>
              <a:buSzPct val="45000"/>
              <a:buFont typeface="Wingdings" charset="2"/>
              <a:buChar char=""/>
            </a:pPr>
            <a:r>
              <a:rPr lang="fr-FR" sz="2000" b="0" strike="noStrike" spc="-1">
                <a:solidFill>
                  <a:srgbClr val="000000"/>
                </a:solidFill>
                <a:uFill>
                  <a:solidFill>
                    <a:srgbClr val="FFFFFF"/>
                  </a:solidFill>
                </a:uFill>
                <a:latin typeface="Arial"/>
                <a:ea typeface="Calibri"/>
              </a:rPr>
              <a:t>Restructuration nécessaire du réseau viaire, qui s’inscrit dans un tissu urbain dense avec des rues étroites peu propices au passage d’un trafic de transit, de tels aménagements étant très lourds et contraignants pour une configuration provisoire</a:t>
            </a:r>
            <a:endParaRPr lang="fr-FR" sz="1800" b="0" strike="noStrike" spc="-1">
              <a:solidFill>
                <a:srgbClr val="000000"/>
              </a:solidFill>
              <a:uFill>
                <a:solidFill>
                  <a:srgbClr val="FFFFFF"/>
                </a:solidFill>
              </a:uFill>
              <a:latin typeface="Arial"/>
            </a:endParaRPr>
          </a:p>
          <a:p>
            <a:pPr marL="216000" indent="-213120" algn="just">
              <a:lnSpc>
                <a:spcPct val="100000"/>
              </a:lnSpc>
              <a:buClr>
                <a:srgbClr val="000000"/>
              </a:buClr>
              <a:buSzPct val="45000"/>
              <a:buFont typeface="Wingdings" charset="2"/>
              <a:buChar char=""/>
            </a:pPr>
            <a:r>
              <a:rPr lang="fr-FR" sz="2000" b="0" strike="noStrike" spc="-1">
                <a:solidFill>
                  <a:srgbClr val="000000"/>
                </a:solidFill>
                <a:uFill>
                  <a:solidFill>
                    <a:srgbClr val="FFFFFF"/>
                  </a:solidFill>
                </a:uFill>
                <a:latin typeface="Arial"/>
                <a:ea typeface="Calibri"/>
              </a:rPr>
              <a:t>Coût très important de l’ouvrage provisoire et des travaux de voirie ; mesures environnementales à mettre en œuvre</a:t>
            </a:r>
            <a:endParaRPr lang="fr-FR" sz="1800" b="0" strike="noStrike" spc="-1">
              <a:solidFill>
                <a:srgbClr val="000000"/>
              </a:solidFill>
              <a:uFill>
                <a:solidFill>
                  <a:srgbClr val="FFFFFF"/>
                </a:solidFill>
              </a:uFill>
              <a:latin typeface="Arial"/>
            </a:endParaRPr>
          </a:p>
          <a:p>
            <a:pPr marL="216000" indent="-213120" algn="just">
              <a:lnSpc>
                <a:spcPct val="100000"/>
              </a:lnSpc>
              <a:buClr>
                <a:srgbClr val="000000"/>
              </a:buClr>
              <a:buSzPct val="45000"/>
              <a:buFont typeface="Wingdings" charset="2"/>
              <a:buChar char=""/>
            </a:pPr>
            <a:r>
              <a:rPr lang="fr-FR" sz="2000" b="0" strike="noStrike" spc="-1">
                <a:solidFill>
                  <a:srgbClr val="000000"/>
                </a:solidFill>
                <a:uFill>
                  <a:solidFill>
                    <a:srgbClr val="FFFFFF"/>
                  </a:solidFill>
                </a:uFill>
                <a:latin typeface="Arial"/>
                <a:ea typeface="Calibri"/>
              </a:rPr>
              <a:t>Appuis du pont provisoire constituant des obstacles pour l’écoulement des eaux en phase travaux</a:t>
            </a:r>
            <a:endParaRPr lang="fr-FR" sz="1800" b="0" strike="noStrike" spc="-1">
              <a:solidFill>
                <a:srgbClr val="000000"/>
              </a:solidFill>
              <a:uFill>
                <a:solidFill>
                  <a:srgbClr val="FFFFFF"/>
                </a:solidFill>
              </a:uFill>
              <a:latin typeface="Arial"/>
            </a:endParaRPr>
          </a:p>
        </p:txBody>
      </p:sp>
      <p:pic>
        <p:nvPicPr>
          <p:cNvPr id="392" name="Image 66"/>
          <p:cNvPicPr/>
          <p:nvPr/>
        </p:nvPicPr>
        <p:blipFill>
          <a:blip r:embed="rId7"/>
          <a:stretch/>
        </p:blipFill>
        <p:spPr>
          <a:xfrm>
            <a:off x="8245080" y="14587560"/>
            <a:ext cx="5997600" cy="4509360"/>
          </a:xfrm>
          <a:prstGeom prst="rect">
            <a:avLst/>
          </a:prstGeom>
          <a:ln>
            <a:noFill/>
          </a:ln>
        </p:spPr>
      </p:pic>
      <p:sp>
        <p:nvSpPr>
          <p:cNvPr id="393" name="CustomShape 15"/>
          <p:cNvSpPr/>
          <p:nvPr/>
        </p:nvSpPr>
        <p:spPr>
          <a:xfrm>
            <a:off x="537480" y="20513520"/>
            <a:ext cx="7365960" cy="3440880"/>
          </a:xfrm>
          <a:prstGeom prst="rect">
            <a:avLst/>
          </a:prstGeom>
          <a:noFill/>
          <a:ln w="6480">
            <a:noFill/>
          </a:ln>
        </p:spPr>
        <p:style>
          <a:lnRef idx="0">
            <a:scrgbClr r="0" g="0" b="0"/>
          </a:lnRef>
          <a:fillRef idx="0">
            <a:scrgbClr r="0" g="0" b="0"/>
          </a:fillRef>
          <a:effectRef idx="0">
            <a:scrgbClr r="0" g="0" b="0"/>
          </a:effectRef>
          <a:fontRef idx="minor"/>
        </p:style>
        <p:txBody>
          <a:bodyPr lIns="90000" tIns="45000" rIns="90000" bIns="45000"/>
          <a:lstStyle/>
          <a:p>
            <a:pPr marL="274680" lvl="1" indent="-270720" algn="just">
              <a:lnSpc>
                <a:spcPct val="100000"/>
              </a:lnSpc>
              <a:buClr>
                <a:srgbClr val="FF0000"/>
              </a:buClr>
              <a:buFont typeface="Wingdings" charset="2"/>
              <a:buChar char=""/>
            </a:pPr>
            <a:r>
              <a:rPr lang="fr-FR" sz="2000" b="1" strike="noStrike" spc="-1">
                <a:solidFill>
                  <a:srgbClr val="FF0000"/>
                </a:solidFill>
                <a:uFill>
                  <a:solidFill>
                    <a:srgbClr val="FFFFFF"/>
                  </a:solidFill>
                </a:uFill>
                <a:latin typeface="Arial"/>
                <a:ea typeface="Calibri"/>
              </a:rPr>
              <a:t>Construction d’un ouvrage provisoire en aval parallèle au pont existant : </a:t>
            </a:r>
            <a:endParaRPr lang="fr-FR" sz="1800" b="0" strike="noStrike" spc="-1">
              <a:solidFill>
                <a:srgbClr val="000000"/>
              </a:solidFill>
              <a:uFill>
                <a:solidFill>
                  <a:srgbClr val="FFFFFF"/>
                </a:solidFill>
              </a:uFill>
              <a:latin typeface="Arial"/>
            </a:endParaRPr>
          </a:p>
          <a:p>
            <a:pPr marL="743040" lvl="2" indent="-281880" algn="just">
              <a:lnSpc>
                <a:spcPct val="100000"/>
              </a:lnSpc>
              <a:buClr>
                <a:srgbClr val="000000"/>
              </a:buClr>
              <a:buFont typeface="Arial"/>
              <a:buChar char="•"/>
            </a:pPr>
            <a:r>
              <a:rPr lang="fr-FR" sz="2000" b="0" strike="noStrike" spc="-1">
                <a:solidFill>
                  <a:srgbClr val="000000"/>
                </a:solidFill>
                <a:uFill>
                  <a:solidFill>
                    <a:srgbClr val="FFFFFF"/>
                  </a:solidFill>
                </a:uFill>
                <a:latin typeface="Arial"/>
                <a:ea typeface="Calibri"/>
              </a:rPr>
              <a:t>Impact foncier important sur les établissements de plage et condamnation de leur accès</a:t>
            </a:r>
            <a:endParaRPr lang="fr-FR" sz="1800" b="0" strike="noStrike" spc="-1">
              <a:solidFill>
                <a:srgbClr val="000000"/>
              </a:solidFill>
              <a:uFill>
                <a:solidFill>
                  <a:srgbClr val="FFFFFF"/>
                </a:solidFill>
              </a:uFill>
              <a:latin typeface="Arial"/>
            </a:endParaRPr>
          </a:p>
          <a:p>
            <a:pPr marL="743040" lvl="2" indent="-281880" algn="just">
              <a:lnSpc>
                <a:spcPct val="100000"/>
              </a:lnSpc>
              <a:buClr>
                <a:srgbClr val="000000"/>
              </a:buClr>
              <a:buFont typeface="Arial"/>
              <a:buChar char="•"/>
            </a:pPr>
            <a:r>
              <a:rPr lang="fr-FR" sz="2000" b="0" strike="noStrike" spc="-1">
                <a:solidFill>
                  <a:srgbClr val="000000"/>
                </a:solidFill>
                <a:uFill>
                  <a:solidFill>
                    <a:srgbClr val="FFFFFF"/>
                  </a:solidFill>
                </a:uFill>
                <a:latin typeface="Arial"/>
                <a:ea typeface="Calibri"/>
              </a:rPr>
              <a:t>Coût important de l’ouvrage provisoire et mesures environnementales à mettre en œuvre</a:t>
            </a:r>
            <a:endParaRPr lang="fr-FR" sz="1800" b="0" strike="noStrike" spc="-1">
              <a:solidFill>
                <a:srgbClr val="000000"/>
              </a:solidFill>
              <a:uFill>
                <a:solidFill>
                  <a:srgbClr val="FFFFFF"/>
                </a:solidFill>
              </a:uFill>
              <a:latin typeface="Arial"/>
            </a:endParaRPr>
          </a:p>
          <a:p>
            <a:pPr marL="743040" lvl="2" indent="-281880" algn="just">
              <a:lnSpc>
                <a:spcPct val="100000"/>
              </a:lnSpc>
              <a:buClr>
                <a:srgbClr val="000000"/>
              </a:buClr>
              <a:buFont typeface="Arial"/>
              <a:buChar char="•"/>
            </a:pPr>
            <a:r>
              <a:rPr lang="fr-FR" sz="2000" b="0" strike="noStrike" spc="-1">
                <a:solidFill>
                  <a:srgbClr val="000000"/>
                </a:solidFill>
                <a:uFill>
                  <a:solidFill>
                    <a:srgbClr val="FFFFFF"/>
                  </a:solidFill>
                </a:uFill>
                <a:latin typeface="Arial"/>
                <a:ea typeface="Calibri"/>
              </a:rPr>
              <a:t>Appuis du pont provisoire constituant en phase travaux des obstacles pour l’écoulement des eaux et pour l’évolution des barges de travail</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a:p>
            <a:pPr algn="just">
              <a:lnSpc>
                <a:spcPct val="100000"/>
              </a:lnSpc>
            </a:pPr>
            <a:r>
              <a:rPr lang="fr-FR" sz="2000" b="0" strike="noStrike" spc="-1">
                <a:solidFill>
                  <a:srgbClr val="000000"/>
                </a:solidFill>
                <a:uFill>
                  <a:solidFill>
                    <a:srgbClr val="FFFFFF"/>
                  </a:solidFill>
                </a:uFill>
                <a:latin typeface="Arial"/>
                <a:ea typeface="Calibri"/>
              </a:rPr>
              <a:t>.</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p:txBody>
      </p:sp>
      <p:pic>
        <p:nvPicPr>
          <p:cNvPr id="394" name="Image 69"/>
          <p:cNvPicPr/>
          <p:nvPr/>
        </p:nvPicPr>
        <p:blipFill>
          <a:blip r:embed="rId8"/>
          <a:stretch/>
        </p:blipFill>
        <p:spPr>
          <a:xfrm>
            <a:off x="8245080" y="19530720"/>
            <a:ext cx="5997600" cy="4957560"/>
          </a:xfrm>
          <a:prstGeom prst="rect">
            <a:avLst/>
          </a:prstGeom>
          <a:ln>
            <a:noFill/>
          </a:ln>
        </p:spPr>
      </p:pic>
      <p:sp>
        <p:nvSpPr>
          <p:cNvPr id="395" name="CustomShape 16"/>
          <p:cNvSpPr/>
          <p:nvPr/>
        </p:nvSpPr>
        <p:spPr>
          <a:xfrm>
            <a:off x="516960" y="26938080"/>
            <a:ext cx="14026680" cy="1611360"/>
          </a:xfrm>
          <a:prstGeom prst="rect">
            <a:avLst/>
          </a:prstGeom>
          <a:noFill/>
          <a:ln w="6480">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2000" b="0" strike="noStrike" spc="-1">
                <a:solidFill>
                  <a:srgbClr val="000000"/>
                </a:solidFill>
                <a:uFill>
                  <a:solidFill>
                    <a:srgbClr val="FFFFFF"/>
                  </a:solidFill>
                </a:uFill>
                <a:latin typeface="Arial"/>
                <a:ea typeface="Calibri"/>
              </a:rPr>
              <a:t>La seule solution envisageable est la mise en place d’un itinéraire alternatif avec déviation du trafic véhicules légers et poids-lourds par la RD7 et la RD8 durant le temps de coupure de la RD559. Cet itinéraire présente un linéaire de 8 km environ (entre Fréjus et Saint-Aygulf) pour un temps de parcours de 12 minutes, au lieu d’un trajet normal de 6 km à parcourir en 7 minutes (en dehors des heures de pointe).</a:t>
            </a:r>
            <a:endParaRPr lang="fr-FR" sz="1800" b="0" strike="noStrike" spc="-1">
              <a:solidFill>
                <a:srgbClr val="000000"/>
              </a:solidFill>
              <a:uFill>
                <a:solidFill>
                  <a:srgbClr val="FFFFFF"/>
                </a:solidFill>
              </a:uFill>
              <a:latin typeface="Arial"/>
            </a:endParaRPr>
          </a:p>
        </p:txBody>
      </p:sp>
      <p:pic>
        <p:nvPicPr>
          <p:cNvPr id="396" name="Image 76"/>
          <p:cNvPicPr/>
          <p:nvPr/>
        </p:nvPicPr>
        <p:blipFill>
          <a:blip r:embed="rId9"/>
          <a:stretch/>
        </p:blipFill>
        <p:spPr>
          <a:xfrm>
            <a:off x="713160" y="28550520"/>
            <a:ext cx="7530840" cy="6240960"/>
          </a:xfrm>
          <a:prstGeom prst="rect">
            <a:avLst/>
          </a:prstGeom>
          <a:ln>
            <a:noFill/>
          </a:ln>
        </p:spPr>
      </p:pic>
      <p:sp>
        <p:nvSpPr>
          <p:cNvPr id="397" name="CustomShape 17"/>
          <p:cNvSpPr/>
          <p:nvPr/>
        </p:nvSpPr>
        <p:spPr>
          <a:xfrm>
            <a:off x="8473680" y="29210760"/>
            <a:ext cx="6172920" cy="2811240"/>
          </a:xfrm>
          <a:prstGeom prst="rect">
            <a:avLst/>
          </a:prstGeom>
          <a:noFill/>
          <a:ln w="6480">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2000" b="0" strike="noStrike" spc="-1">
                <a:solidFill>
                  <a:srgbClr val="000000"/>
                </a:solidFill>
                <a:uFill>
                  <a:solidFill>
                    <a:srgbClr val="FFFFFF"/>
                  </a:solidFill>
                </a:uFill>
                <a:latin typeface="Arial"/>
                <a:ea typeface="Calibri"/>
              </a:rPr>
              <a:t>La mise en place de cette déviation nécessitera la réalisation d’un certain nombre d’aménagements sur la RD8, en particulier :</a:t>
            </a:r>
            <a:endParaRPr lang="fr-FR" sz="1800" b="0" strike="noStrike" spc="-1">
              <a:solidFill>
                <a:srgbClr val="000000"/>
              </a:solidFill>
              <a:uFill>
                <a:solidFill>
                  <a:srgbClr val="FFFFFF"/>
                </a:solidFill>
              </a:uFill>
              <a:latin typeface="Arial"/>
            </a:endParaRPr>
          </a:p>
          <a:p>
            <a:pPr marL="743040" lvl="2" indent="-281880" algn="just">
              <a:lnSpc>
                <a:spcPct val="100000"/>
              </a:lnSpc>
              <a:buClr>
                <a:srgbClr val="000000"/>
              </a:buClr>
              <a:buFont typeface="Arial"/>
              <a:buChar char="•"/>
            </a:pPr>
            <a:r>
              <a:rPr lang="fr-FR" sz="2000" b="0" strike="noStrike" spc="-1">
                <a:solidFill>
                  <a:srgbClr val="000000"/>
                </a:solidFill>
                <a:uFill>
                  <a:solidFill>
                    <a:srgbClr val="FFFFFF"/>
                  </a:solidFill>
                </a:uFill>
                <a:latin typeface="Arial"/>
                <a:ea typeface="Calibri"/>
              </a:rPr>
              <a:t>Renforcement du corps de chaussée et élargissements ponctuels</a:t>
            </a:r>
            <a:endParaRPr lang="fr-FR" sz="1800" b="0" strike="noStrike" spc="-1">
              <a:solidFill>
                <a:srgbClr val="000000"/>
              </a:solidFill>
              <a:uFill>
                <a:solidFill>
                  <a:srgbClr val="FFFFFF"/>
                </a:solidFill>
              </a:uFill>
              <a:latin typeface="Arial"/>
            </a:endParaRPr>
          </a:p>
          <a:p>
            <a:pPr marL="743040" lvl="2" indent="-281880" algn="just">
              <a:lnSpc>
                <a:spcPct val="100000"/>
              </a:lnSpc>
              <a:buClr>
                <a:srgbClr val="000000"/>
              </a:buClr>
              <a:buFont typeface="Arial"/>
              <a:buChar char="•"/>
            </a:pPr>
            <a:r>
              <a:rPr lang="fr-FR" sz="2000" b="0" strike="noStrike" spc="-1">
                <a:solidFill>
                  <a:srgbClr val="000000"/>
                </a:solidFill>
                <a:uFill>
                  <a:solidFill>
                    <a:srgbClr val="FFFFFF"/>
                  </a:solidFill>
                </a:uFill>
                <a:latin typeface="Arial"/>
                <a:ea typeface="Calibri"/>
              </a:rPr>
              <a:t>Confortement de la structure du pont du bras de l’étang de Villepey</a:t>
            </a:r>
            <a:endParaRPr lang="fr-FR" sz="1800" b="0" strike="noStrike" spc="-1">
              <a:solidFill>
                <a:srgbClr val="000000"/>
              </a:solidFill>
              <a:uFill>
                <a:solidFill>
                  <a:srgbClr val="FFFFFF"/>
                </a:solidFill>
              </a:uFill>
              <a:latin typeface="Arial"/>
            </a:endParaRPr>
          </a:p>
          <a:p>
            <a:pPr marL="457200" algn="just">
              <a:lnSpc>
                <a:spcPct val="100000"/>
              </a:lnSpc>
            </a:pPr>
            <a:endParaRPr lang="fr-FR" sz="1800" b="0" strike="noStrike" spc="-1">
              <a:solidFill>
                <a:srgbClr val="000000"/>
              </a:solidFill>
              <a:uFill>
                <a:solidFill>
                  <a:srgbClr val="FFFFFF"/>
                </a:solidFill>
              </a:uFill>
              <a:latin typeface="Arial"/>
            </a:endParaRPr>
          </a:p>
        </p:txBody>
      </p:sp>
      <p:pic>
        <p:nvPicPr>
          <p:cNvPr id="398" name="Picture 12"/>
          <p:cNvPicPr/>
          <p:nvPr/>
        </p:nvPicPr>
        <p:blipFill>
          <a:blip r:embed="rId10"/>
          <a:stretch/>
        </p:blipFill>
        <p:spPr>
          <a:xfrm>
            <a:off x="7759800" y="5496480"/>
            <a:ext cx="1106640" cy="1228680"/>
          </a:xfrm>
          <a:prstGeom prst="rect">
            <a:avLst/>
          </a:prstGeom>
          <a:ln>
            <a:noFill/>
          </a:ln>
        </p:spPr>
      </p:pic>
      <p:pic>
        <p:nvPicPr>
          <p:cNvPr id="399" name="Image 100"/>
          <p:cNvPicPr/>
          <p:nvPr/>
        </p:nvPicPr>
        <p:blipFill>
          <a:blip r:embed="rId11"/>
          <a:stretch/>
        </p:blipFill>
        <p:spPr>
          <a:xfrm>
            <a:off x="8886240" y="5608080"/>
            <a:ext cx="3519000" cy="1162440"/>
          </a:xfrm>
          <a:prstGeom prst="rect">
            <a:avLst/>
          </a:prstGeom>
          <a:ln>
            <a:noFill/>
          </a:ln>
        </p:spPr>
      </p:pic>
      <p:pic>
        <p:nvPicPr>
          <p:cNvPr id="400" name="Image 103"/>
          <p:cNvPicPr/>
          <p:nvPr/>
        </p:nvPicPr>
        <p:blipFill>
          <a:blip r:embed="rId12"/>
          <a:stretch/>
        </p:blipFill>
        <p:spPr>
          <a:xfrm>
            <a:off x="12662640" y="5904000"/>
            <a:ext cx="2135160" cy="837000"/>
          </a:xfrm>
          <a:prstGeom prst="rect">
            <a:avLst/>
          </a:prstGeom>
          <a:ln>
            <a:noFill/>
          </a:ln>
        </p:spPr>
      </p:pic>
      <p:sp>
        <p:nvSpPr>
          <p:cNvPr id="401" name="CustomShape 18"/>
          <p:cNvSpPr/>
          <p:nvPr/>
        </p:nvSpPr>
        <p:spPr>
          <a:xfrm>
            <a:off x="14976000" y="7056000"/>
            <a:ext cx="14850720" cy="1847520"/>
          </a:xfrm>
          <a:prstGeom prst="rect">
            <a:avLst/>
          </a:prstGeom>
          <a:solidFill>
            <a:srgbClr val="8FAADC"/>
          </a:solidFill>
          <a:ln w="6480">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2400" b="1" strike="noStrike" spc="-1">
                <a:solidFill>
                  <a:srgbClr val="000000"/>
                </a:solidFill>
                <a:uFill>
                  <a:solidFill>
                    <a:srgbClr val="FFFFFF"/>
                  </a:solidFill>
                </a:uFill>
                <a:latin typeface="Calibri"/>
                <a:ea typeface="Calibri"/>
              </a:rPr>
              <a:t>Afin de réduire la durée de coupure de la RD559, le trafic sera maintenu sur le tablier du pont actuel durant les phases de réalisation des appuis du nouvel ouvrage.</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a:p>
            <a:pPr algn="just">
              <a:lnSpc>
                <a:spcPct val="100000"/>
              </a:lnSpc>
            </a:pPr>
            <a:r>
              <a:rPr lang="fr-FR" sz="2400" b="1" strike="noStrike" spc="-1">
                <a:solidFill>
                  <a:srgbClr val="000000"/>
                </a:solidFill>
                <a:uFill>
                  <a:solidFill>
                    <a:srgbClr val="FFFFFF"/>
                  </a:solidFill>
                </a:uFill>
                <a:latin typeface="Calibri"/>
                <a:ea typeface="Calibri"/>
              </a:rPr>
              <a:t>La route ne sera coupée qu’au début de la phase de démolition du tablier du pont existant, soit une durée de déviation du trafic envisagée de 6,5 à 8 mois suivant les variantes d’ouvrage de franchissement.</a:t>
            </a:r>
            <a:endParaRPr lang="fr-FR" sz="1800" b="0" strike="noStrike" spc="-1">
              <a:solidFill>
                <a:srgbClr val="000000"/>
              </a:solidFill>
              <a:uFill>
                <a:solidFill>
                  <a:srgbClr val="FFFFFF"/>
                </a:solidFill>
              </a:uFill>
              <a:latin typeface="Arial"/>
            </a:endParaRPr>
          </a:p>
        </p:txBody>
      </p:sp>
      <p:pic>
        <p:nvPicPr>
          <p:cNvPr id="402" name="Image 106"/>
          <p:cNvPicPr/>
          <p:nvPr/>
        </p:nvPicPr>
        <p:blipFill>
          <a:blip r:embed="rId13"/>
          <a:stretch/>
        </p:blipFill>
        <p:spPr>
          <a:xfrm>
            <a:off x="15506640" y="12335040"/>
            <a:ext cx="4552200" cy="4408920"/>
          </a:xfrm>
          <a:prstGeom prst="rect">
            <a:avLst/>
          </a:prstGeom>
          <a:ln>
            <a:noFill/>
          </a:ln>
        </p:spPr>
      </p:pic>
      <p:pic>
        <p:nvPicPr>
          <p:cNvPr id="403" name="Image 116"/>
          <p:cNvPicPr/>
          <p:nvPr/>
        </p:nvPicPr>
        <p:blipFill>
          <a:blip r:embed="rId14"/>
          <a:srcRect t="12055" b="13836"/>
          <a:stretch/>
        </p:blipFill>
        <p:spPr>
          <a:xfrm>
            <a:off x="21610080" y="12265200"/>
            <a:ext cx="8195760" cy="4479120"/>
          </a:xfrm>
          <a:prstGeom prst="rect">
            <a:avLst/>
          </a:prstGeom>
          <a:ln>
            <a:noFill/>
          </a:ln>
        </p:spPr>
      </p:pic>
      <p:sp>
        <p:nvSpPr>
          <p:cNvPr id="404" name="Line 19"/>
          <p:cNvSpPr/>
          <p:nvPr/>
        </p:nvSpPr>
        <p:spPr>
          <a:xfrm>
            <a:off x="17868960" y="12530160"/>
            <a:ext cx="221760" cy="253080"/>
          </a:xfrm>
          <a:prstGeom prst="line">
            <a:avLst/>
          </a:prstGeom>
          <a:ln w="28440">
            <a:noFill/>
          </a:ln>
        </p:spPr>
        <p:style>
          <a:lnRef idx="0">
            <a:scrgbClr r="0" g="0" b="0"/>
          </a:lnRef>
          <a:fillRef idx="0">
            <a:scrgbClr r="0" g="0" b="0"/>
          </a:fillRef>
          <a:effectRef idx="0">
            <a:scrgbClr r="0" g="0" b="0"/>
          </a:effectRef>
          <a:fontRef idx="minor"/>
        </p:style>
      </p:sp>
      <p:sp>
        <p:nvSpPr>
          <p:cNvPr id="405" name="Line 20"/>
          <p:cNvSpPr/>
          <p:nvPr/>
        </p:nvSpPr>
        <p:spPr>
          <a:xfrm flipH="1">
            <a:off x="17755920" y="12515040"/>
            <a:ext cx="113040" cy="367560"/>
          </a:xfrm>
          <a:prstGeom prst="line">
            <a:avLst/>
          </a:prstGeom>
          <a:ln w="28440">
            <a:noFill/>
          </a:ln>
        </p:spPr>
        <p:style>
          <a:lnRef idx="0">
            <a:scrgbClr r="0" g="0" b="0"/>
          </a:lnRef>
          <a:fillRef idx="0">
            <a:scrgbClr r="0" g="0" b="0"/>
          </a:fillRef>
          <a:effectRef idx="0">
            <a:scrgbClr r="0" g="0" b="0"/>
          </a:effectRef>
          <a:fontRef idx="minor"/>
        </p:style>
      </p:sp>
      <p:sp>
        <p:nvSpPr>
          <p:cNvPr id="406" name="CustomShape 21"/>
          <p:cNvSpPr/>
          <p:nvPr/>
        </p:nvSpPr>
        <p:spPr>
          <a:xfrm rot="7468200">
            <a:off x="17746920" y="12462840"/>
            <a:ext cx="247320" cy="262800"/>
          </a:xfrm>
          <a:prstGeom prst="arc">
            <a:avLst>
              <a:gd name="adj1" fmla="val 16200000"/>
              <a:gd name="adj2" fmla="val 0"/>
            </a:avLst>
          </a:prstGeom>
          <a:noFill/>
          <a:ln w="28440">
            <a:noFill/>
          </a:ln>
        </p:spPr>
        <p:style>
          <a:lnRef idx="0">
            <a:scrgbClr r="0" g="0" b="0"/>
          </a:lnRef>
          <a:fillRef idx="0">
            <a:scrgbClr r="0" g="0" b="0"/>
          </a:fillRef>
          <a:effectRef idx="0">
            <a:scrgbClr r="0" g="0" b="0"/>
          </a:effectRef>
          <a:fontRef idx="minor"/>
        </p:style>
      </p:sp>
      <p:sp>
        <p:nvSpPr>
          <p:cNvPr id="407" name="CustomShape 22"/>
          <p:cNvSpPr/>
          <p:nvPr/>
        </p:nvSpPr>
        <p:spPr>
          <a:xfrm>
            <a:off x="17869320" y="12626280"/>
            <a:ext cx="48960" cy="41760"/>
          </a:xfrm>
          <a:prstGeom prst="ellipse">
            <a:avLst/>
          </a:prstGeom>
          <a:solidFill>
            <a:srgbClr val="000000"/>
          </a:solidFill>
          <a:ln w="12600">
            <a:noFill/>
          </a:ln>
        </p:spPr>
        <p:style>
          <a:lnRef idx="0">
            <a:scrgbClr r="0" g="0" b="0"/>
          </a:lnRef>
          <a:fillRef idx="0">
            <a:scrgbClr r="0" g="0" b="0"/>
          </a:fillRef>
          <a:effectRef idx="0">
            <a:scrgbClr r="0" g="0" b="0"/>
          </a:effectRef>
          <a:fontRef idx="minor"/>
        </p:style>
      </p:sp>
      <p:sp>
        <p:nvSpPr>
          <p:cNvPr id="408" name="CustomShape 23"/>
          <p:cNvSpPr/>
          <p:nvPr/>
        </p:nvSpPr>
        <p:spPr>
          <a:xfrm flipV="1">
            <a:off x="25430760" y="14083200"/>
            <a:ext cx="3233160" cy="841680"/>
          </a:xfrm>
          <a:custGeom>
            <a:avLst/>
            <a:gdLst/>
            <a:ahLst/>
            <a:cxnLst/>
            <a:rect l="l" t="t" r="r" b="b"/>
            <a:pathLst>
              <a:path w="21600" h="21600">
                <a:moveTo>
                  <a:pt x="0" y="0"/>
                </a:moveTo>
                <a:lnTo>
                  <a:pt x="21600" y="21600"/>
                </a:lnTo>
              </a:path>
            </a:pathLst>
          </a:custGeom>
          <a:noFill/>
          <a:ln w="76320" cap="rnd">
            <a:solidFill>
              <a:srgbClr val="002060"/>
            </a:solidFill>
            <a:custDash>
              <a:ds d="300000" sp="100000"/>
            </a:custDash>
            <a:miter/>
            <a:headEnd type="triangle" w="med" len="med"/>
            <a:tailEnd type="triangle" w="med" len="med"/>
          </a:ln>
        </p:spPr>
        <p:style>
          <a:lnRef idx="0">
            <a:scrgbClr r="0" g="0" b="0"/>
          </a:lnRef>
          <a:fillRef idx="0">
            <a:scrgbClr r="0" g="0" b="0"/>
          </a:fillRef>
          <a:effectRef idx="0">
            <a:scrgbClr r="0" g="0" b="0"/>
          </a:effectRef>
          <a:fontRef idx="minor"/>
        </p:style>
      </p:sp>
      <p:sp>
        <p:nvSpPr>
          <p:cNvPr id="409" name="CustomShape 24"/>
          <p:cNvSpPr/>
          <p:nvPr/>
        </p:nvSpPr>
        <p:spPr>
          <a:xfrm>
            <a:off x="20453760" y="14254560"/>
            <a:ext cx="713160" cy="747720"/>
          </a:xfrm>
          <a:prstGeom prst="rightArrow">
            <a:avLst>
              <a:gd name="adj1" fmla="val 50000"/>
              <a:gd name="adj2" fmla="val 50000"/>
            </a:avLst>
          </a:prstGeom>
          <a:solidFill>
            <a:srgbClr val="002060"/>
          </a:solidFill>
          <a:ln w="12600">
            <a:solidFill>
              <a:srgbClr val="44546A"/>
            </a:solidFill>
            <a:miter/>
          </a:ln>
        </p:spPr>
        <p:style>
          <a:lnRef idx="0">
            <a:scrgbClr r="0" g="0" b="0"/>
          </a:lnRef>
          <a:fillRef idx="0">
            <a:scrgbClr r="0" g="0" b="0"/>
          </a:fillRef>
          <a:effectRef idx="0">
            <a:scrgbClr r="0" g="0" b="0"/>
          </a:effectRef>
          <a:fontRef idx="minor"/>
        </p:style>
      </p:sp>
      <p:sp>
        <p:nvSpPr>
          <p:cNvPr id="410" name="CustomShape 25"/>
          <p:cNvSpPr/>
          <p:nvPr/>
        </p:nvSpPr>
        <p:spPr>
          <a:xfrm>
            <a:off x="22137840" y="12762360"/>
            <a:ext cx="3749040" cy="739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fr-FR" sz="2000" b="1" strike="noStrike" spc="-1">
                <a:solidFill>
                  <a:srgbClr val="FFFFFF"/>
                </a:solidFill>
                <a:uFill>
                  <a:solidFill>
                    <a:srgbClr val="FFFFFF"/>
                  </a:solidFill>
                </a:uFill>
                <a:latin typeface="Arial"/>
                <a:ea typeface="DejaVu Sans"/>
              </a:rPr>
              <a:t>Emplacement envisagé de la passerelle provisoire</a:t>
            </a:r>
            <a:endParaRPr lang="fr-FR" sz="1800" b="0" strike="noStrike" spc="-1">
              <a:solidFill>
                <a:srgbClr val="000000"/>
              </a:solidFill>
              <a:uFill>
                <a:solidFill>
                  <a:srgbClr val="FFFFFF"/>
                </a:solidFill>
              </a:uFill>
              <a:latin typeface="Arial"/>
            </a:endParaRPr>
          </a:p>
        </p:txBody>
      </p:sp>
      <p:sp>
        <p:nvSpPr>
          <p:cNvPr id="411" name="CustomShape 26"/>
          <p:cNvSpPr/>
          <p:nvPr/>
        </p:nvSpPr>
        <p:spPr>
          <a:xfrm>
            <a:off x="24563880" y="13525560"/>
            <a:ext cx="2287800" cy="972720"/>
          </a:xfrm>
          <a:custGeom>
            <a:avLst/>
            <a:gdLst/>
            <a:ahLst/>
            <a:cxnLst/>
            <a:rect l="l" t="t" r="r" b="b"/>
            <a:pathLst>
              <a:path w="21600" h="21600">
                <a:moveTo>
                  <a:pt x="0" y="0"/>
                </a:moveTo>
                <a:lnTo>
                  <a:pt x="21600" y="21600"/>
                </a:lnTo>
              </a:path>
            </a:pathLst>
          </a:custGeom>
          <a:noFill/>
          <a:ln w="28440">
            <a:solidFill>
              <a:srgbClr val="002060"/>
            </a:solidFill>
            <a:miter/>
            <a:tailEnd type="triangle" w="med" len="med"/>
          </a:ln>
        </p:spPr>
        <p:style>
          <a:lnRef idx="0">
            <a:scrgbClr r="0" g="0" b="0"/>
          </a:lnRef>
          <a:fillRef idx="0">
            <a:scrgbClr r="0" g="0" b="0"/>
          </a:fillRef>
          <a:effectRef idx="0">
            <a:scrgbClr r="0" g="0" b="0"/>
          </a:effectRef>
          <a:fontRef idx="minor"/>
        </p:style>
      </p:sp>
      <p:graphicFrame>
        <p:nvGraphicFramePr>
          <p:cNvPr id="412" name="Table 27"/>
          <p:cNvGraphicFramePr/>
          <p:nvPr/>
        </p:nvGraphicFramePr>
        <p:xfrm>
          <a:off x="15031080" y="17819280"/>
          <a:ext cx="14728680" cy="6055200"/>
        </p:xfrm>
        <a:graphic>
          <a:graphicData uri="http://schemas.openxmlformats.org/drawingml/2006/table">
            <a:tbl>
              <a:tblPr/>
              <a:tblGrid>
                <a:gridCol w="1946880">
                  <a:extLst>
                    <a:ext uri="{9D8B030D-6E8A-4147-A177-3AD203B41FA5}">
                      <a16:colId xmlns:a16="http://schemas.microsoft.com/office/drawing/2014/main" val="20000"/>
                    </a:ext>
                  </a:extLst>
                </a:gridCol>
                <a:gridCol w="7218720">
                  <a:extLst>
                    <a:ext uri="{9D8B030D-6E8A-4147-A177-3AD203B41FA5}">
                      <a16:colId xmlns:a16="http://schemas.microsoft.com/office/drawing/2014/main" val="20001"/>
                    </a:ext>
                  </a:extLst>
                </a:gridCol>
                <a:gridCol w="5563080">
                  <a:extLst>
                    <a:ext uri="{9D8B030D-6E8A-4147-A177-3AD203B41FA5}">
                      <a16:colId xmlns:a16="http://schemas.microsoft.com/office/drawing/2014/main" val="20002"/>
                    </a:ext>
                  </a:extLst>
                </a:gridCol>
              </a:tblGrid>
              <a:tr h="2387160">
                <a:tc>
                  <a:txBody>
                    <a:bodyPr/>
                    <a:lstStyle/>
                    <a:p>
                      <a:pPr>
                        <a:lnSpc>
                          <a:spcPct val="100000"/>
                        </a:lnSpc>
                      </a:pPr>
                      <a:r>
                        <a:rPr lang="fr-FR" sz="2000" b="1" strike="noStrike" spc="-1">
                          <a:solidFill>
                            <a:srgbClr val="000000"/>
                          </a:solidFill>
                          <a:uFill>
                            <a:solidFill>
                              <a:srgbClr val="FFFFFF"/>
                            </a:solidFill>
                          </a:uFill>
                          <a:latin typeface="Arial"/>
                          <a:ea typeface="DejaVu Sans"/>
                        </a:rPr>
                        <a:t>Types de passerelles</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8497B0"/>
                    </a:solidFill>
                  </a:tcPr>
                </a:tc>
                <a:tc>
                  <a:txBody>
                    <a:bodyPr/>
                    <a:lstStyle/>
                    <a:p>
                      <a:pPr algn="ctr">
                        <a:lnSpc>
                          <a:spcPct val="100000"/>
                        </a:lnSpc>
                      </a:pPr>
                      <a:r>
                        <a:rPr lang="fr-FR" sz="2000" b="1" strike="noStrike" spc="-1">
                          <a:solidFill>
                            <a:srgbClr val="000000"/>
                          </a:solidFill>
                          <a:uFill>
                            <a:solidFill>
                              <a:srgbClr val="FFFFFF"/>
                            </a:solidFill>
                          </a:uFill>
                          <a:latin typeface="Arial"/>
                          <a:ea typeface="DejaVu Sans"/>
                        </a:rPr>
                        <a:t>Passerelle modulable livrée prête à l’emploi </a:t>
                      </a: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fr-FR" sz="2000" b="1" strike="noStrike" spc="-1">
                          <a:solidFill>
                            <a:srgbClr val="000000"/>
                          </a:solidFill>
                          <a:uFill>
                            <a:solidFill>
                              <a:srgbClr val="FFFFFF"/>
                            </a:solidFill>
                          </a:uFill>
                          <a:latin typeface="Arial"/>
                          <a:ea typeface="DejaVu Sans"/>
                        </a:rPr>
                        <a:t>Passerelle flottante ou nautique</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0"/>
                  </a:ext>
                </a:extLst>
              </a:tr>
              <a:tr h="2212920">
                <a:tc>
                  <a:txBody>
                    <a:bodyPr/>
                    <a:lstStyle/>
                    <a:p>
                      <a:pPr>
                        <a:lnSpc>
                          <a:spcPct val="100000"/>
                        </a:lnSpc>
                      </a:pPr>
                      <a:r>
                        <a:rPr lang="fr-FR" sz="2000" b="1" strike="noStrike" spc="-1">
                          <a:solidFill>
                            <a:srgbClr val="000000"/>
                          </a:solidFill>
                          <a:uFill>
                            <a:solidFill>
                              <a:srgbClr val="FFFFFF"/>
                            </a:solidFill>
                          </a:uFill>
                          <a:latin typeface="Arial"/>
                          <a:ea typeface="DejaVu Sans"/>
                        </a:rPr>
                        <a:t>Avantages</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8497B0"/>
                    </a:solidFill>
                  </a:tcPr>
                </a:tc>
                <a:tc>
                  <a:txBody>
                    <a:bodyPr/>
                    <a:lstStyle/>
                    <a:p>
                      <a:pPr marL="285840" indent="-281880">
                        <a:lnSpc>
                          <a:spcPct val="100000"/>
                        </a:lnSpc>
                        <a:buClr>
                          <a:srgbClr val="000000"/>
                        </a:buClr>
                        <a:buFont typeface="Arial"/>
                        <a:buChar char="•"/>
                      </a:pPr>
                      <a:r>
                        <a:rPr lang="fr-FR" sz="2000" b="0" strike="noStrike" spc="-1">
                          <a:solidFill>
                            <a:srgbClr val="000000"/>
                          </a:solidFill>
                          <a:uFill>
                            <a:solidFill>
                              <a:srgbClr val="FFFFFF"/>
                            </a:solidFill>
                          </a:uFill>
                          <a:latin typeface="Arial"/>
                          <a:ea typeface="DejaVu Sans"/>
                        </a:rPr>
                        <a:t>Disponible à la location et personnalisable jusqu’à des portées de 100 m</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2000" b="0" strike="noStrike" spc="-1">
                          <a:solidFill>
                            <a:srgbClr val="000000"/>
                          </a:solidFill>
                          <a:uFill>
                            <a:solidFill>
                              <a:srgbClr val="FFFFFF"/>
                            </a:solidFill>
                          </a:uFill>
                          <a:latin typeface="Arial"/>
                          <a:ea typeface="DejaVu Sans"/>
                        </a:rPr>
                        <a:t>Possibilité d’abriter une partie des réseaux en phase travaux</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2000" b="0" strike="noStrike" spc="-1">
                          <a:solidFill>
                            <a:srgbClr val="000000"/>
                          </a:solidFill>
                          <a:uFill>
                            <a:solidFill>
                              <a:srgbClr val="FFFFFF"/>
                            </a:solidFill>
                          </a:uFill>
                          <a:latin typeface="Arial"/>
                          <a:ea typeface="DejaVu Sans"/>
                        </a:rPr>
                        <a:t>Stable en cas de crue décennale</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2000" b="0" strike="noStrike" spc="-1">
                          <a:solidFill>
                            <a:srgbClr val="000000"/>
                          </a:solidFill>
                          <a:uFill>
                            <a:solidFill>
                              <a:srgbClr val="FFFFFF"/>
                            </a:solidFill>
                          </a:uFill>
                          <a:latin typeface="Arial"/>
                          <a:ea typeface="DejaVu Sans"/>
                        </a:rPr>
                        <a:t>Bardages rigides de protection des usagers</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marL="285840" indent="-281880">
                        <a:lnSpc>
                          <a:spcPct val="100000"/>
                        </a:lnSpc>
                        <a:buClr>
                          <a:srgbClr val="000000"/>
                        </a:buClr>
                        <a:buFont typeface="Arial"/>
                        <a:buChar char="•"/>
                      </a:pPr>
                      <a:r>
                        <a:rPr lang="fr-FR" sz="2000" b="0" strike="noStrike" spc="-1">
                          <a:solidFill>
                            <a:srgbClr val="000000"/>
                          </a:solidFill>
                          <a:uFill>
                            <a:solidFill>
                              <a:srgbClr val="FFFFFF"/>
                            </a:solidFill>
                          </a:uFill>
                          <a:latin typeface="Arial"/>
                          <a:ea typeface="DejaVu Sans"/>
                        </a:rPr>
                        <a:t>Rapidité de mise en œuvre</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2000" b="0" strike="noStrike" spc="-1">
                          <a:solidFill>
                            <a:srgbClr val="000000"/>
                          </a:solidFill>
                          <a:uFill>
                            <a:solidFill>
                              <a:srgbClr val="FFFFFF"/>
                            </a:solidFill>
                          </a:uFill>
                          <a:latin typeface="Arial"/>
                          <a:ea typeface="DejaVu Sans"/>
                        </a:rPr>
                        <a:t>Repli très facile</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2000" b="0" strike="noStrike" spc="-1">
                          <a:solidFill>
                            <a:srgbClr val="000000"/>
                          </a:solidFill>
                          <a:uFill>
                            <a:solidFill>
                              <a:srgbClr val="FFFFFF"/>
                            </a:solidFill>
                          </a:uFill>
                          <a:latin typeface="Arial"/>
                          <a:ea typeface="DejaVu Sans"/>
                        </a:rPr>
                        <a:t>Disponible à la location avec des longueurs très importantes </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1"/>
                  </a:ext>
                </a:extLst>
              </a:tr>
              <a:tr h="1455120">
                <a:tc>
                  <a:txBody>
                    <a:bodyPr/>
                    <a:lstStyle/>
                    <a:p>
                      <a:pPr>
                        <a:lnSpc>
                          <a:spcPct val="100000"/>
                        </a:lnSpc>
                      </a:pPr>
                      <a:r>
                        <a:rPr lang="fr-FR" sz="2000" b="1" strike="noStrike" spc="-1">
                          <a:solidFill>
                            <a:srgbClr val="000000"/>
                          </a:solidFill>
                          <a:uFill>
                            <a:solidFill>
                              <a:srgbClr val="FFFFFF"/>
                            </a:solidFill>
                          </a:uFill>
                          <a:latin typeface="Arial"/>
                          <a:ea typeface="DejaVu Sans"/>
                        </a:rPr>
                        <a:t>Inconvénients</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solidFill>
                      <a:srgbClr val="8497B0"/>
                    </a:solidFill>
                  </a:tcPr>
                </a:tc>
                <a:tc>
                  <a:txBody>
                    <a:bodyPr/>
                    <a:lstStyle/>
                    <a:p>
                      <a:pPr marL="285840" indent="-281880">
                        <a:lnSpc>
                          <a:spcPct val="100000"/>
                        </a:lnSpc>
                        <a:buClr>
                          <a:srgbClr val="000000"/>
                        </a:buClr>
                        <a:buFont typeface="Arial"/>
                        <a:buChar char="•"/>
                      </a:pPr>
                      <a:r>
                        <a:rPr lang="fr-FR" sz="2000" b="0" strike="noStrike" spc="-1">
                          <a:solidFill>
                            <a:srgbClr val="000000"/>
                          </a:solidFill>
                          <a:uFill>
                            <a:solidFill>
                              <a:srgbClr val="FFFFFF"/>
                            </a:solidFill>
                          </a:uFill>
                          <a:latin typeface="Arial"/>
                          <a:ea typeface="DejaVu Sans"/>
                        </a:rPr>
                        <a:t>Mise en place nécessitant la réalisation de deux appuis aux extrémités pour le calage</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2000" b="0" strike="noStrike" spc="-1">
                          <a:solidFill>
                            <a:srgbClr val="000000"/>
                          </a:solidFill>
                          <a:uFill>
                            <a:solidFill>
                              <a:srgbClr val="FFFFFF"/>
                            </a:solidFill>
                          </a:uFill>
                          <a:latin typeface="Arial"/>
                          <a:ea typeface="DejaVu Sans"/>
                        </a:rPr>
                        <a:t>Durée d’installation importante</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marL="285840" indent="-281880">
                        <a:lnSpc>
                          <a:spcPct val="100000"/>
                        </a:lnSpc>
                        <a:buClr>
                          <a:srgbClr val="000000"/>
                        </a:buClr>
                        <a:buFont typeface="Arial"/>
                        <a:buChar char="•"/>
                      </a:pPr>
                      <a:r>
                        <a:rPr lang="fr-FR" sz="2000" b="0" strike="noStrike" spc="-1">
                          <a:solidFill>
                            <a:srgbClr val="000000"/>
                          </a:solidFill>
                          <a:uFill>
                            <a:solidFill>
                              <a:srgbClr val="FFFFFF"/>
                            </a:solidFill>
                          </a:uFill>
                          <a:latin typeface="Arial"/>
                          <a:ea typeface="DejaVu Sans"/>
                        </a:rPr>
                        <a:t>Instable en présence de vagues</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2000" b="0" strike="noStrike" spc="-1">
                          <a:solidFill>
                            <a:srgbClr val="000000"/>
                          </a:solidFill>
                          <a:uFill>
                            <a:solidFill>
                              <a:srgbClr val="FFFFFF"/>
                            </a:solidFill>
                          </a:uFill>
                          <a:latin typeface="Arial"/>
                          <a:ea typeface="DejaVu Sans"/>
                        </a:rPr>
                        <a:t>Résistance faible et risque d’être emportée en cas de crue</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2000" b="0" strike="noStrike" spc="-1">
                          <a:solidFill>
                            <a:srgbClr val="000000"/>
                          </a:solidFill>
                          <a:uFill>
                            <a:solidFill>
                              <a:srgbClr val="FFFFFF"/>
                            </a:solidFill>
                          </a:uFill>
                          <a:latin typeface="Arial"/>
                          <a:ea typeface="DejaVu Sans"/>
                        </a:rPr>
                        <a:t>Garde-corps moins rigides</a:t>
                      </a:r>
                      <a:endParaRPr lang="fr-FR" sz="1800" b="0" strike="noStrike" spc="-1">
                        <a:solidFill>
                          <a:srgbClr val="000000"/>
                        </a:solidFill>
                        <a:uFill>
                          <a:solidFill>
                            <a:srgbClr val="FFFFFF"/>
                          </a:solidFill>
                        </a:uFill>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2"/>
                  </a:ext>
                </a:extLst>
              </a:tr>
            </a:tbl>
          </a:graphicData>
        </a:graphic>
      </p:graphicFrame>
      <p:pic>
        <p:nvPicPr>
          <p:cNvPr id="413" name="Image 142"/>
          <p:cNvPicPr/>
          <p:nvPr/>
        </p:nvPicPr>
        <p:blipFill>
          <a:blip r:embed="rId15"/>
          <a:stretch/>
        </p:blipFill>
        <p:spPr>
          <a:xfrm>
            <a:off x="24960960" y="18197280"/>
            <a:ext cx="4039920" cy="1908360"/>
          </a:xfrm>
          <a:prstGeom prst="rect">
            <a:avLst/>
          </a:prstGeom>
          <a:ln>
            <a:noFill/>
          </a:ln>
        </p:spPr>
      </p:pic>
      <p:pic>
        <p:nvPicPr>
          <p:cNvPr id="414" name="Image 143"/>
          <p:cNvPicPr/>
          <p:nvPr/>
        </p:nvPicPr>
        <p:blipFill>
          <a:blip r:embed="rId16"/>
          <a:srcRect b="12388"/>
          <a:stretch/>
        </p:blipFill>
        <p:spPr>
          <a:xfrm>
            <a:off x="18363960" y="18179280"/>
            <a:ext cx="3891240" cy="1967040"/>
          </a:xfrm>
          <a:prstGeom prst="rect">
            <a:avLst/>
          </a:prstGeom>
          <a:ln>
            <a:noFill/>
          </a:ln>
        </p:spPr>
      </p:pic>
      <p:sp>
        <p:nvSpPr>
          <p:cNvPr id="415" name="CustomShape 28"/>
          <p:cNvSpPr/>
          <p:nvPr/>
        </p:nvSpPr>
        <p:spPr>
          <a:xfrm>
            <a:off x="14917320" y="23955480"/>
            <a:ext cx="9973800" cy="1458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endParaRPr lang="fr-FR" sz="1800" b="0" strike="noStrike" spc="-1">
              <a:solidFill>
                <a:srgbClr val="000000"/>
              </a:solidFill>
              <a:uFill>
                <a:solidFill>
                  <a:srgbClr val="FFFFFF"/>
                </a:solidFill>
              </a:uFill>
              <a:latin typeface="Arial"/>
            </a:endParaRPr>
          </a:p>
          <a:p>
            <a:pPr>
              <a:lnSpc>
                <a:spcPct val="100000"/>
              </a:lnSpc>
            </a:pPr>
            <a:r>
              <a:rPr lang="fr-FR" sz="2000" b="0" strike="noStrike" spc="-1">
                <a:solidFill>
                  <a:srgbClr val="000000"/>
                </a:solidFill>
                <a:uFill>
                  <a:solidFill>
                    <a:srgbClr val="FFFFFF"/>
                  </a:solidFill>
                </a:uFill>
                <a:latin typeface="Arial"/>
                <a:ea typeface="DejaVu Sans"/>
              </a:rPr>
              <a:t>L’accès à la passerelle côté Nord est directement relié au parcours cyclable du Littoral (PCL). Cependant l’aménagement d’une voie d’accès au Sud s’avère problématique.</a:t>
            </a: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r>
              <a:rPr lang="fr-FR" sz="2000" b="0" strike="noStrike" spc="-1">
                <a:solidFill>
                  <a:srgbClr val="000000"/>
                </a:solidFill>
                <a:uFill>
                  <a:solidFill>
                    <a:srgbClr val="FFFFFF"/>
                  </a:solidFill>
                </a:uFill>
                <a:latin typeface="Arial"/>
                <a:ea typeface="DejaVu Sans"/>
              </a:rPr>
              <a:t>Deux possibilités d’aménagement sont envisageables :</a:t>
            </a: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2000" b="1" strike="noStrike" spc="-1">
                <a:solidFill>
                  <a:srgbClr val="C00000"/>
                </a:solidFill>
                <a:uFill>
                  <a:solidFill>
                    <a:srgbClr val="FFFFFF"/>
                  </a:solidFill>
                </a:uFill>
                <a:latin typeface="Arial"/>
                <a:ea typeface="DejaVu Sans"/>
              </a:rPr>
              <a:t>Option 1 </a:t>
            </a:r>
            <a:r>
              <a:rPr lang="fr-FR" sz="2000" b="0" strike="noStrike" spc="-1">
                <a:solidFill>
                  <a:srgbClr val="C00000"/>
                </a:solidFill>
                <a:uFill>
                  <a:solidFill>
                    <a:srgbClr val="FFFFFF"/>
                  </a:solidFill>
                </a:uFill>
                <a:latin typeface="Arial"/>
                <a:ea typeface="DejaVu Sans"/>
              </a:rPr>
              <a:t>: Création d’une voie d’accès via le parking de l’hôtel Saint-Aygulf Côte d’Azur Van der Valk</a:t>
            </a:r>
            <a:endParaRPr lang="fr-FR" sz="1800" b="0" strike="noStrike" spc="-1">
              <a:solidFill>
                <a:srgbClr val="000000"/>
              </a:solidFill>
              <a:uFill>
                <a:solidFill>
                  <a:srgbClr val="FFFFFF"/>
                </a:solidFill>
              </a:uFill>
              <a:latin typeface="Arial"/>
            </a:endParaRPr>
          </a:p>
          <a:p>
            <a:pPr marL="2880">
              <a:lnSpc>
                <a:spcPct val="100000"/>
              </a:lnSpc>
            </a:pPr>
            <a:endParaRPr lang="fr-FR" sz="1800" b="0" strike="noStrike" spc="-1">
              <a:solidFill>
                <a:srgbClr val="000000"/>
              </a:solidFill>
              <a:uFill>
                <a:solidFill>
                  <a:srgbClr val="FFFFFF"/>
                </a:solidFill>
              </a:uFill>
              <a:latin typeface="Arial"/>
            </a:endParaRPr>
          </a:p>
          <a:p>
            <a:pPr marL="285840" indent="-281880">
              <a:lnSpc>
                <a:spcPct val="100000"/>
              </a:lnSpc>
              <a:buClr>
                <a:srgbClr val="000000"/>
              </a:buClr>
              <a:buFont typeface="Arial"/>
              <a:buChar char="•"/>
            </a:pPr>
            <a:r>
              <a:rPr lang="fr-FR" sz="2000" b="1" strike="noStrike" spc="-1">
                <a:solidFill>
                  <a:srgbClr val="00B0F0"/>
                </a:solidFill>
                <a:uFill>
                  <a:solidFill>
                    <a:srgbClr val="FFFFFF"/>
                  </a:solidFill>
                </a:uFill>
                <a:latin typeface="Arial"/>
                <a:ea typeface="DejaVu Sans"/>
              </a:rPr>
              <a:t>Option 2 </a:t>
            </a:r>
            <a:r>
              <a:rPr lang="fr-FR" sz="2000" b="0" strike="noStrike" spc="-1">
                <a:solidFill>
                  <a:srgbClr val="00B0F0"/>
                </a:solidFill>
                <a:uFill>
                  <a:solidFill>
                    <a:srgbClr val="FFFFFF"/>
                  </a:solidFill>
                </a:uFill>
                <a:latin typeface="Arial"/>
                <a:ea typeface="DejaVu Sans"/>
              </a:rPr>
              <a:t>: Aménagement de la piste existante dans le domaine du camping de Saint-Aygulf</a:t>
            </a:r>
            <a:endParaRPr lang="fr-FR" sz="1800" b="0" strike="noStrike" spc="-1">
              <a:solidFill>
                <a:srgbClr val="000000"/>
              </a:solidFill>
              <a:uFill>
                <a:solidFill>
                  <a:srgbClr val="FFFFFF"/>
                </a:solidFill>
              </a:uFill>
              <a:latin typeface="Arial"/>
            </a:endParaRPr>
          </a:p>
          <a:p>
            <a:pPr>
              <a:lnSpc>
                <a:spcPct val="100000"/>
              </a:lnSpc>
            </a:pPr>
            <a:endParaRPr lang="fr-FR" sz="1800" b="0" strike="noStrike" spc="-1">
              <a:solidFill>
                <a:srgbClr val="000000"/>
              </a:solidFill>
              <a:uFill>
                <a:solidFill>
                  <a:srgbClr val="FFFFFF"/>
                </a:solidFill>
              </a:uFill>
              <a:latin typeface="Arial"/>
            </a:endParaRPr>
          </a:p>
          <a:p>
            <a:pPr>
              <a:lnSpc>
                <a:spcPct val="100000"/>
              </a:lnSpc>
            </a:pPr>
            <a:r>
              <a:rPr lang="fr-FR" sz="2000" b="1" i="1" strike="noStrike" spc="-1">
                <a:solidFill>
                  <a:srgbClr val="000000"/>
                </a:solidFill>
                <a:uFill>
                  <a:solidFill>
                    <a:srgbClr val="FFFFFF"/>
                  </a:solidFill>
                </a:uFill>
                <a:latin typeface="Arial"/>
                <a:ea typeface="DejaVu Sans"/>
              </a:rPr>
              <a:t>Les réflexions sur ces deux options se poursuivront dans la suite des études, en lien avec les propriétaires des établissements de tourisme concernés.</a:t>
            </a:r>
            <a:endParaRPr lang="fr-FR" sz="1800" b="0" strike="noStrike" spc="-1">
              <a:solidFill>
                <a:srgbClr val="000000"/>
              </a:solidFill>
              <a:uFill>
                <a:solidFill>
                  <a:srgbClr val="FFFFFF"/>
                </a:solidFill>
              </a:uFill>
              <a:latin typeface="Arial"/>
            </a:endParaRPr>
          </a:p>
        </p:txBody>
      </p:sp>
      <p:pic>
        <p:nvPicPr>
          <p:cNvPr id="416" name="Image 147"/>
          <p:cNvPicPr/>
          <p:nvPr/>
        </p:nvPicPr>
        <p:blipFill>
          <a:blip r:embed="rId17"/>
          <a:stretch/>
        </p:blipFill>
        <p:spPr>
          <a:xfrm>
            <a:off x="24745680" y="24249600"/>
            <a:ext cx="5242680" cy="4748760"/>
          </a:xfrm>
          <a:prstGeom prst="rect">
            <a:avLst/>
          </a:prstGeom>
          <a:ln>
            <a:noFill/>
          </a:ln>
        </p:spPr>
      </p:pic>
      <p:sp>
        <p:nvSpPr>
          <p:cNvPr id="417" name="CustomShape 29"/>
          <p:cNvSpPr/>
          <p:nvPr/>
        </p:nvSpPr>
        <p:spPr>
          <a:xfrm>
            <a:off x="15099480" y="29663640"/>
            <a:ext cx="14984280" cy="5457240"/>
          </a:xfrm>
          <a:prstGeom prst="rect">
            <a:avLst/>
          </a:prstGeom>
          <a:noFill/>
          <a:ln w="76320">
            <a:solidFill>
              <a:srgbClr val="00B0F0"/>
            </a:solidFill>
            <a:miter/>
          </a:ln>
        </p:spPr>
        <p:style>
          <a:lnRef idx="0">
            <a:scrgbClr r="0" g="0" b="0"/>
          </a:lnRef>
          <a:fillRef idx="0">
            <a:scrgbClr r="0" g="0" b="0"/>
          </a:fillRef>
          <a:effectRef idx="0">
            <a:scrgbClr r="0" g="0" b="0"/>
          </a:effectRef>
          <a:fontRef idx="minor"/>
        </p:style>
      </p:sp>
      <p:sp>
        <p:nvSpPr>
          <p:cNvPr id="418" name="CustomShape 30"/>
          <p:cNvSpPr/>
          <p:nvPr/>
        </p:nvSpPr>
        <p:spPr>
          <a:xfrm>
            <a:off x="14985000" y="30919320"/>
            <a:ext cx="14885280" cy="356724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marL="574200" indent="-342000" algn="just">
              <a:lnSpc>
                <a:spcPct val="150000"/>
              </a:lnSpc>
              <a:buClr>
                <a:srgbClr val="0070C0"/>
              </a:buClr>
              <a:buFont typeface="Wingdings" charset="2"/>
              <a:buChar char=""/>
            </a:pPr>
            <a:r>
              <a:rPr lang="fr-FR" sz="2400" b="1" strike="noStrike" spc="-1">
                <a:solidFill>
                  <a:srgbClr val="0070C0"/>
                </a:solidFill>
                <a:uFill>
                  <a:solidFill>
                    <a:srgbClr val="FFFFFF"/>
                  </a:solidFill>
                </a:uFill>
                <a:latin typeface="Arial"/>
                <a:ea typeface="DejaVu Sans"/>
              </a:rPr>
              <a:t>Fin 2023 :         </a:t>
            </a:r>
            <a:r>
              <a:rPr lang="fr-FR" sz="2400" b="1" strike="noStrike" spc="-1">
                <a:solidFill>
                  <a:srgbClr val="000000"/>
                </a:solidFill>
                <a:uFill>
                  <a:solidFill>
                    <a:srgbClr val="FFFFFF"/>
                  </a:solidFill>
                </a:uFill>
                <a:latin typeface="Arial"/>
                <a:ea typeface="DejaVu Sans"/>
              </a:rPr>
              <a:t>Bilan de la Concertation publique</a:t>
            </a:r>
            <a:endParaRPr lang="fr-FR" sz="1800" b="0" strike="noStrike" spc="-1">
              <a:solidFill>
                <a:srgbClr val="000000"/>
              </a:solidFill>
              <a:uFill>
                <a:solidFill>
                  <a:srgbClr val="FFFFFF"/>
                </a:solidFill>
              </a:uFill>
              <a:latin typeface="Arial"/>
            </a:endParaRPr>
          </a:p>
          <a:p>
            <a:pPr marL="574200" indent="-342000" algn="just">
              <a:lnSpc>
                <a:spcPct val="150000"/>
              </a:lnSpc>
              <a:buClr>
                <a:srgbClr val="0070C0"/>
              </a:buClr>
              <a:buFont typeface="Wingdings" charset="2"/>
              <a:buChar char=""/>
            </a:pPr>
            <a:r>
              <a:rPr lang="fr-FR" sz="2400" b="1" strike="noStrike" spc="-1">
                <a:solidFill>
                  <a:srgbClr val="0070C0"/>
                </a:solidFill>
                <a:uFill>
                  <a:solidFill>
                    <a:srgbClr val="FFFFFF"/>
                  </a:solidFill>
                </a:uFill>
                <a:latin typeface="Arial"/>
                <a:ea typeface="DejaVu Sans"/>
              </a:rPr>
              <a:t>2024 :               </a:t>
            </a:r>
            <a:r>
              <a:rPr lang="fr-FR" sz="2400" b="1" strike="noStrike" spc="-1">
                <a:solidFill>
                  <a:srgbClr val="000000"/>
                </a:solidFill>
                <a:uFill>
                  <a:solidFill>
                    <a:srgbClr val="FFFFFF"/>
                  </a:solidFill>
                </a:uFill>
                <a:latin typeface="Arial"/>
                <a:ea typeface="DejaVu Sans"/>
              </a:rPr>
              <a:t>Avant-Projet ; Étude hydraulique et Natura 2000 ; montage des dossiers </a:t>
            </a:r>
            <a:endParaRPr lang="fr-FR" sz="1800" b="0" strike="noStrike" spc="-1">
              <a:solidFill>
                <a:srgbClr val="000000"/>
              </a:solidFill>
              <a:uFill>
                <a:solidFill>
                  <a:srgbClr val="FFFFFF"/>
                </a:solidFill>
              </a:uFill>
              <a:latin typeface="Arial"/>
            </a:endParaRPr>
          </a:p>
          <a:p>
            <a:pPr marL="231120" algn="just">
              <a:lnSpc>
                <a:spcPct val="150000"/>
              </a:lnSpc>
            </a:pPr>
            <a:r>
              <a:rPr lang="fr-FR" sz="2400" b="1" strike="noStrike" spc="-1">
                <a:solidFill>
                  <a:srgbClr val="000000"/>
                </a:solidFill>
                <a:uFill>
                  <a:solidFill>
                    <a:srgbClr val="FFFFFF"/>
                  </a:solidFill>
                </a:uFill>
                <a:latin typeface="Arial"/>
                <a:ea typeface="DejaVu Sans"/>
              </a:rPr>
              <a:t>                              réglementaires  (dossier  Loi sur l'eau, dossier Natura 2000,</a:t>
            </a:r>
            <a:r>
              <a:rPr lang="fr-FR" sz="2400" b="0" strike="noStrike" spc="-1">
                <a:solidFill>
                  <a:srgbClr val="000000"/>
                </a:solidFill>
                <a:uFill>
                  <a:solidFill>
                    <a:srgbClr val="FFFFFF"/>
                  </a:solidFill>
                </a:uFill>
                <a:latin typeface="Arial"/>
                <a:ea typeface="DejaVu Sans"/>
              </a:rPr>
              <a:t> </a:t>
            </a:r>
            <a:r>
              <a:rPr lang="fr-FR" sz="2400" b="1" strike="noStrike" spc="-1">
                <a:solidFill>
                  <a:srgbClr val="000000"/>
                </a:solidFill>
                <a:uFill>
                  <a:solidFill>
                    <a:srgbClr val="FFFFFF"/>
                  </a:solidFill>
                </a:uFill>
                <a:latin typeface="Arial"/>
                <a:ea typeface="DejaVu Sans"/>
              </a:rPr>
              <a:t>dossier d’autorisation</a:t>
            </a:r>
            <a:endParaRPr lang="fr-FR" sz="1800" b="0" strike="noStrike" spc="-1">
              <a:solidFill>
                <a:srgbClr val="000000"/>
              </a:solidFill>
              <a:uFill>
                <a:solidFill>
                  <a:srgbClr val="FFFFFF"/>
                </a:solidFill>
              </a:uFill>
              <a:latin typeface="Arial"/>
            </a:endParaRPr>
          </a:p>
          <a:p>
            <a:pPr marL="231120" algn="just">
              <a:lnSpc>
                <a:spcPct val="150000"/>
              </a:lnSpc>
            </a:pPr>
            <a:r>
              <a:rPr lang="fr-FR" sz="2400" b="1" strike="noStrike" spc="-1">
                <a:solidFill>
                  <a:srgbClr val="000000"/>
                </a:solidFill>
                <a:uFill>
                  <a:solidFill>
                    <a:srgbClr val="FFFFFF"/>
                  </a:solidFill>
                </a:uFill>
                <a:latin typeface="Arial"/>
                <a:ea typeface="DejaVu Sans"/>
              </a:rPr>
              <a:t>                              environnementale, …)</a:t>
            </a:r>
            <a:endParaRPr lang="fr-FR" sz="1800" b="0" strike="noStrike" spc="-1">
              <a:solidFill>
                <a:srgbClr val="000000"/>
              </a:solidFill>
              <a:uFill>
                <a:solidFill>
                  <a:srgbClr val="FFFFFF"/>
                </a:solidFill>
              </a:uFill>
              <a:latin typeface="Arial"/>
            </a:endParaRPr>
          </a:p>
          <a:p>
            <a:pPr marL="574200" indent="-342000" algn="just">
              <a:lnSpc>
                <a:spcPct val="150000"/>
              </a:lnSpc>
              <a:buClr>
                <a:srgbClr val="0070C0"/>
              </a:buClr>
              <a:buFont typeface="Wingdings" charset="2"/>
              <a:buChar char=""/>
            </a:pPr>
            <a:r>
              <a:rPr lang="fr-FR" sz="2400" b="1" strike="noStrike" spc="-1">
                <a:solidFill>
                  <a:srgbClr val="0070C0"/>
                </a:solidFill>
                <a:uFill>
                  <a:solidFill>
                    <a:srgbClr val="FFFFFF"/>
                  </a:solidFill>
                </a:uFill>
                <a:latin typeface="Arial"/>
                <a:ea typeface="DejaVu Sans"/>
              </a:rPr>
              <a:t>2025 :                </a:t>
            </a:r>
            <a:r>
              <a:rPr lang="fr-FR" sz="2400" b="1" strike="noStrike" spc="-1">
                <a:solidFill>
                  <a:srgbClr val="000000"/>
                </a:solidFill>
                <a:uFill>
                  <a:solidFill>
                    <a:srgbClr val="FFFFFF"/>
                  </a:solidFill>
                </a:uFill>
                <a:latin typeface="Arial"/>
                <a:ea typeface="DejaVu Sans"/>
              </a:rPr>
              <a:t>Enquête publique dans le cadre de la procédure d’autorisation environnementale</a:t>
            </a:r>
            <a:endParaRPr lang="fr-FR" sz="1800" b="0" strike="noStrike" spc="-1">
              <a:solidFill>
                <a:srgbClr val="000000"/>
              </a:solidFill>
              <a:uFill>
                <a:solidFill>
                  <a:srgbClr val="FFFFFF"/>
                </a:solidFill>
              </a:uFill>
              <a:latin typeface="Arial"/>
            </a:endParaRPr>
          </a:p>
          <a:p>
            <a:pPr marL="574200" indent="-342000" algn="just">
              <a:lnSpc>
                <a:spcPct val="150000"/>
              </a:lnSpc>
              <a:buClr>
                <a:srgbClr val="0070C0"/>
              </a:buClr>
              <a:buFont typeface="Wingdings" charset="2"/>
              <a:buChar char=""/>
            </a:pPr>
            <a:r>
              <a:rPr lang="fr-FR" sz="2400" b="1" strike="noStrike" spc="-1">
                <a:solidFill>
                  <a:srgbClr val="0070C0"/>
                </a:solidFill>
                <a:uFill>
                  <a:solidFill>
                    <a:srgbClr val="FFFFFF"/>
                  </a:solidFill>
                </a:uFill>
                <a:latin typeface="Arial"/>
                <a:ea typeface="DejaVu Sans"/>
              </a:rPr>
              <a:t>2025 / 2026 :    </a:t>
            </a:r>
            <a:r>
              <a:rPr lang="fr-FR" sz="2400" b="1" strike="noStrike" spc="-1">
                <a:solidFill>
                  <a:srgbClr val="000000"/>
                </a:solidFill>
                <a:uFill>
                  <a:solidFill>
                    <a:srgbClr val="FFFFFF"/>
                  </a:solidFill>
                </a:uFill>
                <a:latin typeface="Arial"/>
                <a:ea typeface="DejaVu Sans"/>
              </a:rPr>
              <a:t>Projet et DCE</a:t>
            </a:r>
            <a:endParaRPr lang="fr-FR" sz="1800" b="0" strike="noStrike" spc="-1">
              <a:solidFill>
                <a:srgbClr val="000000"/>
              </a:solidFill>
              <a:uFill>
                <a:solidFill>
                  <a:srgbClr val="FFFFFF"/>
                </a:solidFill>
              </a:uFill>
              <a:latin typeface="Arial"/>
            </a:endParaRPr>
          </a:p>
          <a:p>
            <a:pPr marL="574200" indent="-342000" algn="just">
              <a:lnSpc>
                <a:spcPct val="150000"/>
              </a:lnSpc>
              <a:buClr>
                <a:srgbClr val="0070C0"/>
              </a:buClr>
              <a:buFont typeface="Wingdings" charset="2"/>
              <a:buChar char=""/>
            </a:pPr>
            <a:r>
              <a:rPr lang="fr-FR" sz="2400" b="1" strike="noStrike" spc="-1">
                <a:solidFill>
                  <a:srgbClr val="0070C0"/>
                </a:solidFill>
                <a:uFill>
                  <a:solidFill>
                    <a:srgbClr val="FFFFFF"/>
                  </a:solidFill>
                </a:uFill>
                <a:latin typeface="Arial"/>
                <a:ea typeface="Microsoft YaHei"/>
              </a:rPr>
              <a:t>2027 :               </a:t>
            </a:r>
            <a:r>
              <a:rPr lang="fr-FR" sz="2400" b="1" strike="noStrike" spc="-1">
                <a:solidFill>
                  <a:srgbClr val="000000"/>
                </a:solidFill>
                <a:uFill>
                  <a:solidFill>
                    <a:srgbClr val="FFFFFF"/>
                  </a:solidFill>
                </a:uFill>
                <a:latin typeface="Arial"/>
                <a:ea typeface="Microsoft YaHei"/>
              </a:rPr>
              <a:t>Travaux</a:t>
            </a:r>
            <a:r>
              <a:rPr lang="fr-FR" sz="2400" b="1" strike="noStrike" spc="-1">
                <a:solidFill>
                  <a:srgbClr val="000000"/>
                </a:solidFill>
                <a:uFill>
                  <a:solidFill>
                    <a:srgbClr val="FFFFFF"/>
                  </a:solidFill>
                </a:uFill>
                <a:latin typeface="Arial"/>
                <a:ea typeface="DejaVu Sans"/>
              </a:rPr>
              <a:t> </a:t>
            </a:r>
            <a:endParaRPr lang="fr-FR" sz="1800" b="0" strike="noStrike" spc="-1">
              <a:solidFill>
                <a:srgbClr val="000000"/>
              </a:solidFill>
              <a:uFill>
                <a:solidFill>
                  <a:srgbClr val="FFFFFF"/>
                </a:solidFill>
              </a:uFill>
              <a:latin typeface="Arial"/>
            </a:endParaRPr>
          </a:p>
          <a:p>
            <a:pPr marL="457200" indent="-225000" algn="just">
              <a:lnSpc>
                <a:spcPct val="100000"/>
              </a:lnSpc>
            </a:pPr>
            <a:endParaRPr lang="fr-FR" sz="1800" b="0" strike="noStrike" spc="-1">
              <a:solidFill>
                <a:srgbClr val="000000"/>
              </a:solidFill>
              <a:uFill>
                <a:solidFill>
                  <a:srgbClr val="FFFFFF"/>
                </a:solidFill>
              </a:uFill>
              <a:latin typeface="Arial"/>
            </a:endParaRPr>
          </a:p>
        </p:txBody>
      </p:sp>
      <p:sp>
        <p:nvSpPr>
          <p:cNvPr id="419" name="CustomShape 31"/>
          <p:cNvSpPr/>
          <p:nvPr/>
        </p:nvSpPr>
        <p:spPr>
          <a:xfrm>
            <a:off x="15099480" y="29648160"/>
            <a:ext cx="14984280" cy="1180800"/>
          </a:xfrm>
          <a:prstGeom prst="rect">
            <a:avLst/>
          </a:prstGeom>
          <a:solidFill>
            <a:srgbClr val="00B0F0"/>
          </a:solidFill>
          <a:ln>
            <a:solidFill>
              <a:srgbClr val="00B0F0"/>
            </a:solidFill>
          </a:ln>
        </p:spPr>
        <p:style>
          <a:lnRef idx="0">
            <a:scrgbClr r="0" g="0" b="0"/>
          </a:lnRef>
          <a:fillRef idx="0">
            <a:scrgbClr r="0" g="0" b="0"/>
          </a:fillRef>
          <a:effectRef idx="0">
            <a:scrgbClr r="0" g="0" b="0"/>
          </a:effectRef>
          <a:fontRef idx="minor"/>
        </p:style>
        <p:txBody>
          <a:bodyPr lIns="90000" tIns="45000" rIns="324000" bIns="45000"/>
          <a:lstStyle/>
          <a:p>
            <a:pPr>
              <a:lnSpc>
                <a:spcPct val="100000"/>
              </a:lnSpc>
            </a:pPr>
            <a:r>
              <a:rPr lang="fr-FR" sz="7200" b="1" strike="noStrike" spc="-1">
                <a:solidFill>
                  <a:srgbClr val="000000"/>
                </a:solidFill>
                <a:uFill>
                  <a:solidFill>
                    <a:srgbClr val="FFFFFF"/>
                  </a:solidFill>
                </a:uFill>
                <a:latin typeface="Arial"/>
                <a:ea typeface="Calibri"/>
              </a:rPr>
              <a:t>  ET APRÈS ? </a:t>
            </a:r>
            <a:endParaRPr lang="fr-FR" sz="1800" b="0" strike="noStrike" spc="-1">
              <a:solidFill>
                <a:srgbClr val="000000"/>
              </a:solidFill>
              <a:uFill>
                <a:solidFill>
                  <a:srgbClr val="FFFFFF"/>
                </a:solidFill>
              </a:uFill>
              <a:latin typeface="Arial"/>
            </a:endParaRPr>
          </a:p>
        </p:txBody>
      </p:sp>
      <p:sp>
        <p:nvSpPr>
          <p:cNvPr id="420" name="CustomShape 32"/>
          <p:cNvSpPr/>
          <p:nvPr/>
        </p:nvSpPr>
        <p:spPr>
          <a:xfrm>
            <a:off x="516960" y="1028520"/>
            <a:ext cx="29433240" cy="2941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fr-FR" sz="9200" b="1" strike="noStrike" spc="-1">
                <a:solidFill>
                  <a:srgbClr val="000000"/>
                </a:solidFill>
                <a:uFill>
                  <a:solidFill>
                    <a:srgbClr val="FFFFFF"/>
                  </a:solidFill>
                </a:uFill>
                <a:latin typeface="Calibri"/>
                <a:ea typeface="Calibri"/>
              </a:rPr>
              <a:t>LE MAINTIEN DE LA CIRCULATION ET DE L’ACCESSIBILITÉ </a:t>
            </a:r>
            <a:endParaRPr lang="fr-FR" sz="1800" b="0" strike="noStrike" spc="-1">
              <a:solidFill>
                <a:srgbClr val="000000"/>
              </a:solidFill>
              <a:uFill>
                <a:solidFill>
                  <a:srgbClr val="FFFFFF"/>
                </a:solidFill>
              </a:uFill>
              <a:latin typeface="Arial"/>
            </a:endParaRPr>
          </a:p>
        </p:txBody>
      </p:sp>
      <p:sp>
        <p:nvSpPr>
          <p:cNvPr id="421" name="CustomShape 33"/>
          <p:cNvSpPr/>
          <p:nvPr/>
        </p:nvSpPr>
        <p:spPr>
          <a:xfrm>
            <a:off x="512640" y="25880760"/>
            <a:ext cx="13889880" cy="897840"/>
          </a:xfrm>
          <a:prstGeom prst="rect">
            <a:avLst/>
          </a:prstGeom>
          <a:solidFill>
            <a:srgbClr val="8FAADC"/>
          </a:solidFill>
          <a:ln w="76320">
            <a:noFill/>
          </a:ln>
        </p:spPr>
        <p:style>
          <a:lnRef idx="0">
            <a:scrgbClr r="0" g="0" b="0"/>
          </a:lnRef>
          <a:fillRef idx="0">
            <a:scrgbClr r="0" g="0" b="0"/>
          </a:fillRef>
          <a:effectRef idx="0">
            <a:scrgbClr r="0" g="0" b="0"/>
          </a:effectRef>
          <a:fontRef idx="minor"/>
        </p:style>
        <p:txBody>
          <a:bodyPr lIns="288000" tIns="45000" rIns="288000" bIns="45000" anchor="ctr"/>
          <a:lstStyle/>
          <a:p>
            <a:pPr>
              <a:lnSpc>
                <a:spcPct val="100000"/>
              </a:lnSpc>
            </a:pPr>
            <a:r>
              <a:rPr lang="fr-FR" sz="3200" b="1" strike="noStrike" spc="-1">
                <a:solidFill>
                  <a:srgbClr val="000000"/>
                </a:solidFill>
                <a:uFill>
                  <a:solidFill>
                    <a:srgbClr val="FFFFFF"/>
                  </a:solidFill>
                </a:uFill>
                <a:latin typeface="Calibri"/>
                <a:ea typeface="DejaVu Sans"/>
              </a:rPr>
              <a:t>→ La solution = déviation du trafic par la RD7 et la RD8</a:t>
            </a:r>
            <a:endParaRPr lang="fr-FR" sz="1800" b="0" strike="noStrike" spc="-1">
              <a:solidFill>
                <a:srgbClr val="000000"/>
              </a:solidFill>
              <a:uFill>
                <a:solidFill>
                  <a:srgbClr val="FFFFFF"/>
                </a:solidFill>
              </a:uFill>
              <a:latin typeface="Arial"/>
            </a:endParaRPr>
          </a:p>
        </p:txBody>
      </p:sp>
      <p:sp>
        <p:nvSpPr>
          <p:cNvPr id="422" name="CustomShape 34"/>
          <p:cNvSpPr/>
          <p:nvPr/>
        </p:nvSpPr>
        <p:spPr>
          <a:xfrm>
            <a:off x="15104160" y="5722560"/>
            <a:ext cx="14979600" cy="897840"/>
          </a:xfrm>
          <a:prstGeom prst="rect">
            <a:avLst/>
          </a:prstGeom>
          <a:solidFill>
            <a:srgbClr val="8FAADC"/>
          </a:solidFill>
          <a:ln w="76320">
            <a:noFill/>
          </a:ln>
        </p:spPr>
        <p:style>
          <a:lnRef idx="0">
            <a:scrgbClr r="0" g="0" b="0"/>
          </a:lnRef>
          <a:fillRef idx="0">
            <a:scrgbClr r="0" g="0" b="0"/>
          </a:fillRef>
          <a:effectRef idx="0">
            <a:scrgbClr r="0" g="0" b="0"/>
          </a:effectRef>
          <a:fontRef idx="minor"/>
        </p:style>
        <p:txBody>
          <a:bodyPr lIns="288000" tIns="45000" rIns="288000" bIns="45000" anchor="ctr"/>
          <a:lstStyle/>
          <a:p>
            <a:pPr>
              <a:lnSpc>
                <a:spcPct val="100000"/>
              </a:lnSpc>
            </a:pPr>
            <a:r>
              <a:rPr lang="fr-FR" sz="3200" b="1" strike="noStrike" spc="-1">
                <a:solidFill>
                  <a:srgbClr val="000000"/>
                </a:solidFill>
                <a:uFill>
                  <a:solidFill>
                    <a:srgbClr val="FFFFFF"/>
                  </a:solidFill>
                </a:uFill>
                <a:latin typeface="Calibri"/>
                <a:ea typeface="DejaVu Sans"/>
              </a:rPr>
              <a:t>→ Optimiser les procédés constructifs pour réduire la gêne à la circulation</a:t>
            </a:r>
            <a:endParaRPr lang="fr-FR" sz="1800" b="0" strike="noStrike" spc="-1">
              <a:solidFill>
                <a:srgbClr val="000000"/>
              </a:solidFill>
              <a:uFill>
                <a:solidFill>
                  <a:srgbClr val="FFFFFF"/>
                </a:solidFill>
              </a:uFill>
              <a:latin typeface="Arial"/>
            </a:endParaRPr>
          </a:p>
        </p:txBody>
      </p:sp>
      <p:sp>
        <p:nvSpPr>
          <p:cNvPr id="423" name="CustomShape 35"/>
          <p:cNvSpPr/>
          <p:nvPr/>
        </p:nvSpPr>
        <p:spPr>
          <a:xfrm>
            <a:off x="542160" y="24558120"/>
            <a:ext cx="13579560" cy="979560"/>
          </a:xfrm>
          <a:prstGeom prst="rect">
            <a:avLst/>
          </a:prstGeom>
          <a:noFill/>
          <a:ln w="6480">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pPr>
            <a:r>
              <a:rPr lang="fr-FR" sz="2000" b="1" strike="noStrike" spc="-1">
                <a:solidFill>
                  <a:srgbClr val="000000"/>
                </a:solidFill>
                <a:uFill>
                  <a:solidFill>
                    <a:srgbClr val="FFFFFF"/>
                  </a:solidFill>
                </a:uFill>
                <a:latin typeface="Arial"/>
                <a:ea typeface="Calibri"/>
              </a:rPr>
              <a:t>En conclusion, aucune de ces trois options n’est envisageable.</a:t>
            </a:r>
            <a:endParaRPr lang="fr-FR" sz="1800" b="0" strike="noStrike" spc="-1">
              <a:solidFill>
                <a:srgbClr val="000000"/>
              </a:solidFill>
              <a:uFill>
                <a:solidFill>
                  <a:srgbClr val="FFFFFF"/>
                </a:solidFill>
              </a:uFill>
              <a:latin typeface="Arial"/>
            </a:endParaRPr>
          </a:p>
          <a:p>
            <a:pPr algn="just">
              <a:lnSpc>
                <a:spcPct val="100000"/>
              </a:lnSpc>
            </a:pPr>
            <a:r>
              <a:rPr lang="fr-FR" sz="2000" b="1" strike="noStrike" spc="-1">
                <a:solidFill>
                  <a:srgbClr val="000000"/>
                </a:solidFill>
                <a:uFill>
                  <a:solidFill>
                    <a:srgbClr val="FFFFFF"/>
                  </a:solidFill>
                </a:uFill>
                <a:latin typeface="Arial"/>
                <a:ea typeface="Calibri"/>
              </a:rPr>
              <a:t>Par ailleurs, les délais de réalisation limités envisagés pour les travaux de reconstruction du pont de la Galiote ne justifient pas nécessairement le recours à un tel ouvrage provisoire.</a:t>
            </a:r>
            <a:endParaRPr lang="fr-FR" sz="1800" b="0" strike="noStrike" spc="-1">
              <a:solidFill>
                <a:srgbClr val="000000"/>
              </a:solidFill>
              <a:uFill>
                <a:solidFill>
                  <a:srgbClr val="FFFFFF"/>
                </a:solidFill>
              </a:uFill>
              <a:latin typeface="Arial"/>
            </a:endParaRPr>
          </a:p>
          <a:p>
            <a:pPr algn="just">
              <a:lnSpc>
                <a:spcPct val="100000"/>
              </a:lnSpc>
            </a:pPr>
            <a:endParaRPr lang="fr-FR" sz="1800" b="0" strike="noStrike" spc="-1">
              <a:solidFill>
                <a:srgbClr val="000000"/>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12707</TotalTime>
  <Words>6311</Words>
  <Application>Microsoft Office PowerPoint</Application>
  <PresentationFormat>Personnalisé</PresentationFormat>
  <Paragraphs>652</Paragraphs>
  <Slides>7</Slides>
  <Notes>0</Notes>
  <HiddenSlides>0</HiddenSlides>
  <MMClips>0</MMClips>
  <ScaleCrop>false</ScaleCrop>
  <HeadingPairs>
    <vt:vector size="6" baseType="variant">
      <vt:variant>
        <vt:lpstr>Polices utilisées</vt:lpstr>
      </vt:variant>
      <vt:variant>
        <vt:i4>9</vt:i4>
      </vt:variant>
      <vt:variant>
        <vt:lpstr>Thème</vt:lpstr>
      </vt:variant>
      <vt:variant>
        <vt:i4>2</vt:i4>
      </vt:variant>
      <vt:variant>
        <vt:lpstr>Titres des diapositives</vt:lpstr>
      </vt:variant>
      <vt:variant>
        <vt:i4>7</vt:i4>
      </vt:variant>
    </vt:vector>
  </HeadingPairs>
  <TitlesOfParts>
    <vt:vector size="18" baseType="lpstr">
      <vt:lpstr>Microsoft YaHei</vt:lpstr>
      <vt:lpstr>Arial</vt:lpstr>
      <vt:lpstr>Calibri</vt:lpstr>
      <vt:lpstr>Courier New</vt:lpstr>
      <vt:lpstr>DejaVu Sans</vt:lpstr>
      <vt:lpstr>Symbol</vt:lpstr>
      <vt:lpstr>Times New Roman</vt:lpstr>
      <vt:lpstr>Webdings</vt:lpstr>
      <vt:lpstr>Wingdings</vt:lpstr>
      <vt:lpstr>Office Theme</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ARTELIA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Franchissement du Rhône</dc:title>
  <dc:subject/>
  <dc:creator>CADET-LEBENS Marie-Jeanne</dc:creator>
  <dc:description/>
  <cp:lastModifiedBy>KINI Dofinita</cp:lastModifiedBy>
  <cp:revision>601</cp:revision>
  <cp:lastPrinted>2023-10-02T14:04:47Z</cp:lastPrinted>
  <dcterms:created xsi:type="dcterms:W3CDTF">2019-09-09T15:20:53Z</dcterms:created>
  <dcterms:modified xsi:type="dcterms:W3CDTF">2023-10-10T09:26:05Z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16.0000</vt:lpwstr>
  </property>
  <property fmtid="{D5CDD505-2E9C-101B-9397-08002B2CF9AE}" pid="3" name="Company">
    <vt:lpwstr>ARTELIA</vt:lpwstr>
  </property>
  <property fmtid="{D5CDD505-2E9C-101B-9397-08002B2CF9AE}" pid="4" name="HiddenSlides">
    <vt:i4>0</vt:i4>
  </property>
  <property fmtid="{D5CDD505-2E9C-101B-9397-08002B2CF9AE}" pid="5" name="HyperlinksChanged">
    <vt:bool>false</vt:bool>
  </property>
  <property fmtid="{D5CDD505-2E9C-101B-9397-08002B2CF9AE}" pid="6" name="LinksUpToDate">
    <vt:bool>false</vt:bool>
  </property>
  <property fmtid="{D5CDD505-2E9C-101B-9397-08002B2CF9AE}" pid="7" name="MMClips">
    <vt:i4>0</vt:i4>
  </property>
  <property fmtid="{D5CDD505-2E9C-101B-9397-08002B2CF9AE}" pid="8" name="Notes">
    <vt:i4>0</vt:i4>
  </property>
  <property fmtid="{D5CDD505-2E9C-101B-9397-08002B2CF9AE}" pid="9" name="PresentationFormat">
    <vt:lpwstr>Personnalisé</vt:lpwstr>
  </property>
  <property fmtid="{D5CDD505-2E9C-101B-9397-08002B2CF9AE}" pid="10" name="ScaleCrop">
    <vt:bool>false</vt:bool>
  </property>
  <property fmtid="{D5CDD505-2E9C-101B-9397-08002B2CF9AE}" pid="11" name="ShareDoc">
    <vt:bool>false</vt:bool>
  </property>
  <property fmtid="{D5CDD505-2E9C-101B-9397-08002B2CF9AE}" pid="12" name="Slides">
    <vt:i4>7</vt:i4>
  </property>
</Properties>
</file>